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5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60"/>
  </p:notesMasterIdLst>
  <p:sldIdLst>
    <p:sldId id="319" r:id="rId2"/>
    <p:sldId id="265" r:id="rId3"/>
    <p:sldId id="266" r:id="rId4"/>
    <p:sldId id="257" r:id="rId5"/>
    <p:sldId id="258" r:id="rId6"/>
    <p:sldId id="260" r:id="rId7"/>
    <p:sldId id="262" r:id="rId8"/>
    <p:sldId id="263" r:id="rId9"/>
    <p:sldId id="261" r:id="rId10"/>
    <p:sldId id="267" r:id="rId11"/>
    <p:sldId id="278" r:id="rId12"/>
    <p:sldId id="269" r:id="rId13"/>
    <p:sldId id="270" r:id="rId14"/>
    <p:sldId id="268" r:id="rId15"/>
    <p:sldId id="273" r:id="rId16"/>
    <p:sldId id="275" r:id="rId17"/>
    <p:sldId id="276" r:id="rId18"/>
    <p:sldId id="289" r:id="rId19"/>
    <p:sldId id="290" r:id="rId20"/>
    <p:sldId id="291" r:id="rId21"/>
    <p:sldId id="317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92" r:id="rId32"/>
    <p:sldId id="288" r:id="rId33"/>
    <p:sldId id="293" r:id="rId34"/>
    <p:sldId id="295" r:id="rId35"/>
    <p:sldId id="296" r:id="rId36"/>
    <p:sldId id="297" r:id="rId37"/>
    <p:sldId id="298" r:id="rId38"/>
    <p:sldId id="299" r:id="rId39"/>
    <p:sldId id="310" r:id="rId40"/>
    <p:sldId id="300" r:id="rId41"/>
    <p:sldId id="301" r:id="rId42"/>
    <p:sldId id="302" r:id="rId43"/>
    <p:sldId id="303" r:id="rId44"/>
    <p:sldId id="304" r:id="rId45"/>
    <p:sldId id="305" r:id="rId46"/>
    <p:sldId id="307" r:id="rId47"/>
    <p:sldId id="306" r:id="rId48"/>
    <p:sldId id="308" r:id="rId49"/>
    <p:sldId id="311" r:id="rId50"/>
    <p:sldId id="312" r:id="rId51"/>
    <p:sldId id="313" r:id="rId52"/>
    <p:sldId id="314" r:id="rId53"/>
    <p:sldId id="309" r:id="rId54"/>
    <p:sldId id="315" r:id="rId55"/>
    <p:sldId id="316" r:id="rId56"/>
    <p:sldId id="321" r:id="rId57"/>
    <p:sldId id="322" r:id="rId58"/>
    <p:sldId id="318" r:id="rId59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8C44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632" autoAdjust="0"/>
    <p:restoredTop sz="94660"/>
  </p:normalViewPr>
  <p:slideViewPr>
    <p:cSldViewPr>
      <p:cViewPr varScale="1">
        <p:scale>
          <a:sx n="68" d="100"/>
          <a:sy n="68" d="100"/>
        </p:scale>
        <p:origin x="-148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664F76-B188-4C92-9ECF-017840B7B513}" type="datetimeFigureOut">
              <a:rPr lang="ru-RU" smtClean="0"/>
              <a:pPr/>
              <a:t>05.11.2017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CD6EE7-ECC1-46D2-881A-5470F9E1428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D6EE7-ECC1-46D2-881A-5470F9E1428F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D6EE7-ECC1-46D2-881A-5470F9E1428F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D6EE7-ECC1-46D2-881A-5470F9E1428F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D6EE7-ECC1-46D2-881A-5470F9E1428F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D6EE7-ECC1-46D2-881A-5470F9E1428F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1700" y="727075"/>
            <a:ext cx="4984750" cy="37385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92556FA7-2B88-485D-98E2-7737BFD7D4E2}" type="slidenum">
              <a:rPr lang="ru-RU" altLang="ru-RU" smtClean="0"/>
              <a:pPr/>
              <a:t>15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1700" y="727075"/>
            <a:ext cx="4984750" cy="37385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92556FA7-2B88-485D-98E2-7737BFD7D4E2}" type="slidenum">
              <a:rPr lang="ru-RU" altLang="ru-RU" smtClean="0"/>
              <a:pPr/>
              <a:t>16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1700" y="727075"/>
            <a:ext cx="4984750" cy="37385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92556FA7-2B88-485D-98E2-7737BFD7D4E2}" type="slidenum">
              <a:rPr lang="ru-RU" altLang="ru-RU" smtClean="0"/>
              <a:pPr/>
              <a:t>17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D6EE7-ECC1-46D2-881A-5470F9E1428F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D6EE7-ECC1-46D2-881A-5470F9E1428F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D6EE7-ECC1-46D2-881A-5470F9E1428F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D6EE7-ECC1-46D2-881A-5470F9E1428F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1700" y="727075"/>
            <a:ext cx="4984750" cy="37385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966FD2F7-8E08-41D9-85C3-5E306BE67059}" type="slidenum">
              <a:rPr lang="ru-RU" altLang="ru-RU" smtClean="0"/>
              <a:pPr/>
              <a:t>21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D6EE7-ECC1-46D2-881A-5470F9E1428F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D6EE7-ECC1-46D2-881A-5470F9E1428F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D6EE7-ECC1-46D2-881A-5470F9E1428F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D6EE7-ECC1-46D2-881A-5470F9E1428F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D6EE7-ECC1-46D2-881A-5470F9E1428F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D6EE7-ECC1-46D2-881A-5470F9E1428F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D6EE7-ECC1-46D2-881A-5470F9E1428F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D6EE7-ECC1-46D2-881A-5470F9E1428F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D6EE7-ECC1-46D2-881A-5470F9E1428F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D6EE7-ECC1-46D2-881A-5470F9E1428F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D6EE7-ECC1-46D2-881A-5470F9E1428F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D6EE7-ECC1-46D2-881A-5470F9E1428F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D6EE7-ECC1-46D2-881A-5470F9E1428F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D6EE7-ECC1-46D2-881A-5470F9E1428F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D6EE7-ECC1-46D2-881A-5470F9E1428F}" type="slidenum">
              <a:rPr lang="ru-RU" smtClean="0"/>
              <a:pPr/>
              <a:t>35</a:t>
            </a:fld>
            <a:endParaRPr lang="ru-RU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D6EE7-ECC1-46D2-881A-5470F9E1428F}" type="slidenum">
              <a:rPr lang="ru-RU" smtClean="0"/>
              <a:pPr/>
              <a:t>36</a:t>
            </a:fld>
            <a:endParaRPr lang="ru-RU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D6EE7-ECC1-46D2-881A-5470F9E1428F}" type="slidenum">
              <a:rPr lang="ru-RU" smtClean="0"/>
              <a:pPr/>
              <a:t>37</a:t>
            </a:fld>
            <a:endParaRPr lang="ru-RU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D6EE7-ECC1-46D2-881A-5470F9E1428F}" type="slidenum">
              <a:rPr lang="ru-RU" smtClean="0"/>
              <a:pPr/>
              <a:t>38</a:t>
            </a:fld>
            <a:endParaRPr lang="ru-RU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D6EE7-ECC1-46D2-881A-5470F9E1428F}" type="slidenum">
              <a:rPr lang="ru-RU" smtClean="0"/>
              <a:pPr/>
              <a:t>39</a:t>
            </a:fld>
            <a:endParaRPr lang="ru-RU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D6EE7-ECC1-46D2-881A-5470F9E1428F}" type="slidenum">
              <a:rPr lang="ru-RU" smtClean="0"/>
              <a:pPr/>
              <a:t>40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D6EE7-ECC1-46D2-881A-5470F9E1428F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D6EE7-ECC1-46D2-881A-5470F9E1428F}" type="slidenum">
              <a:rPr lang="ru-RU" smtClean="0"/>
              <a:pPr/>
              <a:t>41</a:t>
            </a:fld>
            <a:endParaRPr lang="ru-RU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D6EE7-ECC1-46D2-881A-5470F9E1428F}" type="slidenum">
              <a:rPr lang="ru-RU" smtClean="0"/>
              <a:pPr/>
              <a:t>42</a:t>
            </a:fld>
            <a:endParaRPr lang="ru-RU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D6EE7-ECC1-46D2-881A-5470F9E1428F}" type="slidenum">
              <a:rPr lang="ru-RU" smtClean="0"/>
              <a:pPr/>
              <a:t>43</a:t>
            </a:fld>
            <a:endParaRPr lang="ru-RU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D6EE7-ECC1-46D2-881A-5470F9E1428F}" type="slidenum">
              <a:rPr lang="ru-RU" smtClean="0"/>
              <a:pPr/>
              <a:t>44</a:t>
            </a:fld>
            <a:endParaRPr lang="ru-RU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D6EE7-ECC1-46D2-881A-5470F9E1428F}" type="slidenum">
              <a:rPr lang="ru-RU" smtClean="0"/>
              <a:pPr/>
              <a:t>45</a:t>
            </a:fld>
            <a:endParaRPr lang="ru-RU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D6EE7-ECC1-46D2-881A-5470F9E1428F}" type="slidenum">
              <a:rPr lang="ru-RU" smtClean="0"/>
              <a:pPr/>
              <a:t>46</a:t>
            </a:fld>
            <a:endParaRPr lang="ru-RU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D6EE7-ECC1-46D2-881A-5470F9E1428F}" type="slidenum">
              <a:rPr lang="ru-RU" smtClean="0"/>
              <a:pPr/>
              <a:t>47</a:t>
            </a:fld>
            <a:endParaRPr lang="ru-RU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D6EE7-ECC1-46D2-881A-5470F9E1428F}" type="slidenum">
              <a:rPr lang="ru-RU" smtClean="0"/>
              <a:pPr/>
              <a:t>48</a:t>
            </a:fld>
            <a:endParaRPr lang="ru-RU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D6EE7-ECC1-46D2-881A-5470F9E1428F}" type="slidenum">
              <a:rPr lang="ru-RU" smtClean="0"/>
              <a:pPr/>
              <a:t>49</a:t>
            </a:fld>
            <a:endParaRPr lang="ru-RU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D6EE7-ECC1-46D2-881A-5470F9E1428F}" type="slidenum">
              <a:rPr lang="ru-RU" smtClean="0"/>
              <a:pPr/>
              <a:t>50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D6EE7-ECC1-46D2-881A-5470F9E1428F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D6EE7-ECC1-46D2-881A-5470F9E1428F}" type="slidenum">
              <a:rPr lang="ru-RU" smtClean="0"/>
              <a:pPr/>
              <a:t>51</a:t>
            </a:fld>
            <a:endParaRPr lang="ru-RU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D6EE7-ECC1-46D2-881A-5470F9E1428F}" type="slidenum">
              <a:rPr lang="ru-RU" smtClean="0"/>
              <a:pPr/>
              <a:t>52</a:t>
            </a:fld>
            <a:endParaRPr lang="ru-RU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D6EE7-ECC1-46D2-881A-5470F9E1428F}" type="slidenum">
              <a:rPr lang="ru-RU" smtClean="0"/>
              <a:pPr/>
              <a:t>53</a:t>
            </a:fld>
            <a:endParaRPr lang="ru-RU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D6EE7-ECC1-46D2-881A-5470F9E1428F}" type="slidenum">
              <a:rPr lang="ru-RU" smtClean="0"/>
              <a:pPr/>
              <a:t>54</a:t>
            </a:fld>
            <a:endParaRPr lang="ru-RU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D6EE7-ECC1-46D2-881A-5470F9E1428F}" type="slidenum">
              <a:rPr lang="ru-RU" smtClean="0"/>
              <a:pPr/>
              <a:t>55</a:t>
            </a:fld>
            <a:endParaRPr lang="ru-RU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D6EE7-ECC1-46D2-881A-5470F9E1428F}" type="slidenum">
              <a:rPr lang="ru-RU" smtClean="0"/>
              <a:pPr/>
              <a:t>58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D6EE7-ECC1-46D2-881A-5470F9E1428F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75E3D6B-CB59-4F2E-900A-0339B6950641}" type="slidenum">
              <a:rPr lang="ru-RU" altLang="ru-RU"/>
              <a:pPr/>
              <a:t>8</a:t>
            </a:fld>
            <a:endParaRPr lang="ru-RU" altLang="ru-RU"/>
          </a:p>
        </p:txBody>
      </p:sp>
      <p:sp>
        <p:nvSpPr>
          <p:cNvPr id="92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36600"/>
            <a:ext cx="4984750" cy="3738563"/>
          </a:xfrm>
          <a:solidFill>
            <a:srgbClr val="FFFFFF"/>
          </a:solidFill>
          <a:ln/>
        </p:spPr>
      </p:sp>
      <p:sp>
        <p:nvSpPr>
          <p:cNvPr id="92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D6EE7-ECC1-46D2-881A-5470F9E1428F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0CB619F2-EBAE-430C-8079-21B64D1B7AE3}" type="slidenum">
              <a:rPr lang="ru-RU" altLang="ru-RU"/>
              <a:pPr/>
              <a:t>10</a:t>
            </a:fld>
            <a:endParaRPr lang="ru-RU" altLang="ru-RU"/>
          </a:p>
        </p:txBody>
      </p:sp>
      <p:sp>
        <p:nvSpPr>
          <p:cNvPr id="112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36600"/>
            <a:ext cx="4984750" cy="3738563"/>
          </a:xfrm>
          <a:solidFill>
            <a:srgbClr val="FFFFFF"/>
          </a:solidFill>
          <a:ln/>
        </p:spPr>
      </p:sp>
      <p:sp>
        <p:nvSpPr>
          <p:cNvPr id="112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05.11.2017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05.11.2017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05.11.2017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05.11.2017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05.11.2017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05.11.2017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05.11.2017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05.11.2017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05.11.2017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05.11.2017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05.11.2017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5B106E36-FD25-4E2D-B0AA-010F637433A0}" type="datetimeFigureOut">
              <a:rPr lang="ru-RU" smtClean="0"/>
              <a:pPr/>
              <a:t>05.11.2017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png"/><Relationship Id="rId9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18.jpeg"/><Relationship Id="rId7" Type="http://schemas.openxmlformats.org/officeDocument/2006/relationships/image" Target="../media/image32.jpeg"/><Relationship Id="rId12" Type="http://schemas.openxmlformats.org/officeDocument/2006/relationships/image" Target="../media/image3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42910" y="571480"/>
            <a:ext cx="8290778" cy="478634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Сенсорное воспитание дошкольников – основа развития интеллекта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 Box 1"/>
          <p:cNvSpPr txBox="1">
            <a:spLocks noChangeArrowheads="1"/>
          </p:cNvSpPr>
          <p:nvPr/>
        </p:nvSpPr>
        <p:spPr bwMode="auto">
          <a:xfrm>
            <a:off x="41275" y="0"/>
            <a:ext cx="9102725" cy="658244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marL="342900" indent="-342900" eaLnBrk="1" hangingPunct="1">
              <a:spcBef>
                <a:spcPts val="175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400" b="0" i="1" dirty="0">
              <a:solidFill>
                <a:srgbClr val="3333FF"/>
              </a:solidFill>
              <a:latin typeface="Poor Richard" pitchFamily="18" charset="0"/>
              <a:ea typeface="Microsoft YaHei"/>
              <a:cs typeface="Microsoft YaHei"/>
            </a:endParaRPr>
          </a:p>
          <a:p>
            <a:pPr marL="342900" indent="-342900"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Microsoft YaHei"/>
                <a:cs typeface="Times New Roman" pitchFamily="18" charset="0"/>
              </a:rPr>
              <a:t>Целью  сенсорного </a:t>
            </a:r>
            <a:r>
              <a:rPr lang="ru-RU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Microsoft YaHei"/>
                <a:cs typeface="Times New Roman" pitchFamily="18" charset="0"/>
              </a:rPr>
              <a:t>воспитания</a:t>
            </a: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Microsoft YaHei"/>
              <a:cs typeface="Times New Roman" pitchFamily="18" charset="0"/>
            </a:endParaRPr>
          </a:p>
          <a:p>
            <a:pPr marL="342900" indent="-342900"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3600" dirty="0">
                <a:solidFill>
                  <a:srgbClr val="FF0000"/>
                </a:solidFill>
                <a:latin typeface="Times New Roman" pitchFamily="18" charset="0"/>
                <a:ea typeface="Microsoft YaHei"/>
                <a:cs typeface="Times New Roman" pitchFamily="18" charset="0"/>
              </a:rPr>
              <a:t>является формирование сенсорных способностей </a:t>
            </a:r>
          </a:p>
          <a:p>
            <a:pPr marL="342900" indent="-342900"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3200" b="0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Microsoft YaHei"/>
                <a:cs typeface="Times New Roman" pitchFamily="18" charset="0"/>
              </a:rPr>
              <a:t>Задачи </a:t>
            </a:r>
            <a:r>
              <a:rPr lang="ru-RU" sz="3200" b="0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Microsoft YaHei"/>
                <a:cs typeface="Times New Roman" pitchFamily="18" charset="0"/>
              </a:rPr>
              <a:t>сенсорного воспитания</a:t>
            </a:r>
            <a:r>
              <a:rPr lang="ru-RU" sz="3200" b="0" i="1" dirty="0">
                <a:solidFill>
                  <a:srgbClr val="00AE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oor Richard" pitchFamily="18" charset="0"/>
                <a:ea typeface="Microsoft YaHei"/>
                <a:cs typeface="Microsoft YaHei"/>
              </a:rPr>
              <a:t>:</a:t>
            </a:r>
          </a:p>
          <a:p>
            <a:pPr marL="342900" indent="-342900" eaLnBrk="1" hangingPunct="1">
              <a:buFontTx/>
              <a:buAutoNum type="arabicPeriod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800" b="0" dirty="0">
                <a:latin typeface="Times New Roman" pitchFamily="18" charset="0"/>
                <a:ea typeface="Microsoft YaHei"/>
                <a:cs typeface="Microsoft YaHei"/>
              </a:rPr>
              <a:t>Ознакомление с перцептивными (обследовательскими) действиями, формирование системы перцептивных </a:t>
            </a:r>
            <a:r>
              <a:rPr lang="ru-RU" sz="2800" b="0" dirty="0" smtClean="0">
                <a:latin typeface="Times New Roman" pitchFamily="18" charset="0"/>
                <a:ea typeface="Microsoft YaHei"/>
                <a:cs typeface="Microsoft YaHei"/>
              </a:rPr>
              <a:t>действий.</a:t>
            </a:r>
            <a:endParaRPr lang="ru-RU" sz="2800" b="0" dirty="0">
              <a:latin typeface="Times New Roman" pitchFamily="18" charset="0"/>
              <a:ea typeface="Microsoft YaHei"/>
              <a:cs typeface="Microsoft YaHei"/>
            </a:endParaRPr>
          </a:p>
          <a:p>
            <a:pPr marL="342900" indent="-342900" eaLnBrk="1" hangingPunct="1">
              <a:buFontTx/>
              <a:buAutoNum type="arabicPeriod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800" b="0" dirty="0">
                <a:latin typeface="Times New Roman" pitchFamily="18" charset="0"/>
                <a:ea typeface="Microsoft YaHei"/>
                <a:cs typeface="Microsoft YaHei"/>
              </a:rPr>
              <a:t>Ознакомление с сенсорными эталонами, формирование системы сенсорных эталонов</a:t>
            </a:r>
          </a:p>
          <a:p>
            <a:pPr marL="342900" indent="-342900" eaLnBrk="1" hangingPunct="1">
              <a:buFontTx/>
              <a:buAutoNum type="arabicPeriod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800" b="0" dirty="0">
                <a:latin typeface="Times New Roman" pitchFamily="18" charset="0"/>
                <a:ea typeface="Microsoft YaHei"/>
                <a:cs typeface="Microsoft YaHei"/>
              </a:rPr>
              <a:t>Использование системы перцептивных действий и сенсорных эталонов в разных видах </a:t>
            </a:r>
            <a:r>
              <a:rPr lang="ru-RU" sz="2800" b="0" dirty="0" smtClean="0">
                <a:latin typeface="Times New Roman" pitchFamily="18" charset="0"/>
                <a:ea typeface="Microsoft YaHei"/>
                <a:cs typeface="Microsoft YaHei"/>
              </a:rPr>
              <a:t>деятельности.</a:t>
            </a:r>
            <a:endParaRPr lang="ru-RU" sz="2800" b="0" dirty="0">
              <a:latin typeface="Times New Roman" pitchFamily="18" charset="0"/>
              <a:ea typeface="Microsoft YaHei"/>
              <a:cs typeface="Microsoft YaHei"/>
            </a:endParaRPr>
          </a:p>
          <a:p>
            <a:pPr marL="342900" indent="-342900" eaLnBrk="1" hangingPunct="1">
              <a:buFontTx/>
              <a:buAutoNum type="arabicPeriod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800" b="0" dirty="0">
                <a:latin typeface="Times New Roman" pitchFamily="18" charset="0"/>
                <a:ea typeface="Microsoft YaHei"/>
                <a:cs typeface="Microsoft YaHei"/>
              </a:rPr>
              <a:t>Охрана и укрепление анализаторов</a:t>
            </a:r>
          </a:p>
          <a:p>
            <a:pPr marL="342900" indent="-342900" eaLnBrk="1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itchFamily="18" charset="2"/>
              <a:buAutoNum type="arabicPeriod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800" b="0" i="1" dirty="0">
              <a:solidFill>
                <a:schemeClr val="accent2"/>
              </a:solidFill>
              <a:latin typeface="Times New Roman" pitchFamily="18" charset="0"/>
              <a:ea typeface="Microsoft YaHei"/>
              <a:cs typeface="Microsoft YaHei"/>
            </a:endParaRPr>
          </a:p>
        </p:txBody>
      </p:sp>
      <p:sp>
        <p:nvSpPr>
          <p:cNvPr id="10243" name="Text Box 2"/>
          <p:cNvSpPr txBox="1">
            <a:spLocks noChangeArrowheads="1"/>
          </p:cNvSpPr>
          <p:nvPr/>
        </p:nvSpPr>
        <p:spPr bwMode="auto">
          <a:xfrm>
            <a:off x="684213" y="4508500"/>
            <a:ext cx="2735262" cy="3667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10244" name="Text Box 3"/>
          <p:cNvSpPr txBox="1">
            <a:spLocks noChangeArrowheads="1"/>
          </p:cNvSpPr>
          <p:nvPr/>
        </p:nvSpPr>
        <p:spPr bwMode="auto">
          <a:xfrm>
            <a:off x="1042988" y="4508500"/>
            <a:ext cx="3313112" cy="3667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10245" name="Text Box 4"/>
          <p:cNvSpPr txBox="1">
            <a:spLocks noChangeArrowheads="1"/>
          </p:cNvSpPr>
          <p:nvPr/>
        </p:nvSpPr>
        <p:spPr bwMode="auto">
          <a:xfrm>
            <a:off x="755650" y="4365625"/>
            <a:ext cx="2447925" cy="3667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10247" name="Text Box 8"/>
          <p:cNvSpPr txBox="1">
            <a:spLocks noChangeArrowheads="1"/>
          </p:cNvSpPr>
          <p:nvPr/>
        </p:nvSpPr>
        <p:spPr bwMode="auto">
          <a:xfrm>
            <a:off x="6227763" y="4581525"/>
            <a:ext cx="2520950" cy="3667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7" dur="1000"/>
                                        <p:tgtEl>
                                          <p:spTgt spid="51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11" dur="1000"/>
                                        <p:tgtEl>
                                          <p:spTgt spid="51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15" dur="1000"/>
                                        <p:tgtEl>
                                          <p:spTgt spid="51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19" dur="1000"/>
                                        <p:tgtEl>
                                          <p:spTgt spid="51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23" dur="1000"/>
                                        <p:tgtEl>
                                          <p:spTgt spid="51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27" dur="1000"/>
                                        <p:tgtEl>
                                          <p:spTgt spid="51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31" dur="1000"/>
                                        <p:tgtEl>
                                          <p:spTgt spid="51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071570"/>
          </a:xfrm>
        </p:spPr>
        <p:txBody>
          <a:bodyPr/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Обобщенный способ обследования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5286412"/>
          </a:xfrm>
        </p:spPr>
        <p:txBody>
          <a:bodyPr/>
          <a:lstStyle/>
          <a:p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Восприятие целостного облика предмета. </a:t>
            </a:r>
          </a:p>
          <a:p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Вычленение основных частей этого предмета и определение их свойств (форма, величина и т. д.). </a:t>
            </a:r>
          </a:p>
          <a:p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Определение пространственных взаимоотношений частей относительно друг друга (выше, ниже, слева, справа). </a:t>
            </a:r>
          </a:p>
          <a:p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4. Вычленение более мелких частей предмета и установление их пространственного расположения по отношению к основным частям. </a:t>
            </a:r>
          </a:p>
          <a:p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5. Повторное целостное восприятие предмета.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85794"/>
            <a:ext cx="8229600" cy="214314"/>
          </a:xfrm>
        </p:spPr>
        <p:txBody>
          <a:bodyPr/>
          <a:lstStyle/>
          <a:p>
            <a:pPr algn="ctr"/>
            <a:r>
              <a:rPr lang="ru-RU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Факторы, влияющие на развитие восприятия</a:t>
            </a:r>
            <a:r>
              <a:rPr lang="ru-RU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071678"/>
            <a:ext cx="8229600" cy="4054485"/>
          </a:xfrm>
        </p:spPr>
        <p:txBody>
          <a:bodyPr/>
          <a:lstStyle/>
          <a:p>
            <a:pPr lvl="0"/>
            <a: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наследственность </a:t>
            </a:r>
          </a:p>
          <a:p>
            <a:pPr lvl="0"/>
            <a: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состояния органов чувств</a:t>
            </a:r>
          </a:p>
          <a:p>
            <a:pPr lvl="0"/>
            <a: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развития органов чувств и восприятия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Значимость сенсорных ощущений для человека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&amp;Bcy;&amp;lcy;&amp;ocy;&amp;gcy;.&amp;rcy;&amp;ucy; - genamikheev - &amp;YAcy; &amp;scy;&amp;lcy;&amp;ycy;&amp;shcy;&amp;ucy;!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4005064"/>
            <a:ext cx="2571768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&amp;IEcy;&amp;scy;&amp;lcy;&amp;icy; &amp;rcy;&amp;ocy;&amp;dcy;&amp;icy;&amp;lcy;&amp;scy;&amp;yacy; &amp;scy;&amp;lcy;&amp;iecy;&amp;pcy;&amp;ocy;&amp;jcy; &amp;rcy;&amp;iecy;&amp;bcy;&amp;iecy;&amp;ncy;&amp;ocy;&amp;kcy;. &amp;Mcy;&amp;iecy;&amp;dcy;&amp;icy;&amp;tscy;&amp;icy;&amp;ncy;&amp;scy;&amp;kcy;&amp;icy;&amp;iecy; &amp;scy;&amp;tcy;&amp;acy;&amp;tcy;&amp;softcy;&amp;icy; &amp;ncy;&amp;acy; &amp;Mcy;&amp;iecy;&amp;dcy;&amp;Kcy;&amp;rcy;&amp;ucy;&amp;gcy;.r…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005064"/>
            <a:ext cx="2571768" cy="2575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652120" y="1988840"/>
            <a:ext cx="331236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Осязание, обоняние</a:t>
            </a:r>
          </a:p>
          <a:p>
            <a:pPr algn="ctr"/>
            <a:r>
              <a:rPr 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и вкус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не являются доминантными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544" y="1844824"/>
            <a:ext cx="45365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Отсутствие </a:t>
            </a:r>
          </a:p>
          <a:p>
            <a:pPr algn="ctr"/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слуха и зрения = инвалидность</a:t>
            </a:r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lex\Desktop\sensor-2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1051373" y="7307"/>
            <a:ext cx="6537411" cy="4276235"/>
          </a:xfrm>
          <a:prstGeom prst="rect">
            <a:avLst/>
          </a:prstGeom>
          <a:ln>
            <a:noFill/>
          </a:ln>
          <a:effectLst>
            <a:softEdge rad="317500"/>
          </a:effectLst>
          <a:extLst/>
        </p:spPr>
      </p:pic>
      <p:sp>
        <p:nvSpPr>
          <p:cNvPr id="12291" name="Объект 2"/>
          <p:cNvSpPr>
            <a:spLocks/>
          </p:cNvSpPr>
          <p:nvPr/>
        </p:nvSpPr>
        <p:spPr bwMode="auto">
          <a:xfrm>
            <a:off x="107950" y="4292600"/>
            <a:ext cx="9036050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914400" eaLnBrk="1" hangingPunct="1"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2800" b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Период дошкольного детства является </a:t>
            </a:r>
            <a:r>
              <a:rPr lang="ru-RU" altLang="ru-RU" sz="2800" b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периодом </a:t>
            </a:r>
            <a:r>
              <a:rPr lang="ru-RU" altLang="ru-RU" sz="2800" b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интенсивного </a:t>
            </a:r>
            <a:r>
              <a:rPr lang="ru-RU" altLang="ru-RU" sz="2800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сенсорного </a:t>
            </a:r>
            <a:r>
              <a:rPr lang="ru-RU" altLang="ru-RU" sz="2800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развития ребёнка </a:t>
            </a:r>
            <a:r>
              <a:rPr lang="ru-RU" altLang="ru-RU" sz="2800" b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 совершенствования его ориентировки во внешних свойствах и отношениях предметов и явлений, в пространстве и времени.</a:t>
            </a:r>
          </a:p>
          <a:p>
            <a:pPr defTabSz="914400" eaLnBrk="1" hangingPunct="1"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 sz="2400" b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179512" y="333375"/>
            <a:ext cx="864096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Сенсорные эталоны</a:t>
            </a:r>
            <a:endParaRPr lang="ru-RU" altLang="ru-RU" sz="3600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7171" name="Rectangle 3" descr="Розовая тисненая бумага"/>
          <p:cNvSpPr>
            <a:spLocks noChangeArrowheads="1"/>
          </p:cNvSpPr>
          <p:nvPr/>
        </p:nvSpPr>
        <p:spPr bwMode="auto">
          <a:xfrm>
            <a:off x="539750" y="1700213"/>
            <a:ext cx="1800225" cy="792162"/>
          </a:xfrm>
          <a:prstGeom prst="rect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eaLnBrk="1" hangingPunct="1"/>
            <a:endParaRPr lang="ru-RU" altLang="ru-RU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611188" y="1916113"/>
            <a:ext cx="15128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1" hangingPunct="1">
              <a:spcBef>
                <a:spcPct val="50000"/>
              </a:spcBef>
            </a:pPr>
            <a:r>
              <a:rPr lang="ru-RU" altLang="ru-RU" sz="2000">
                <a:solidFill>
                  <a:srgbClr val="008000"/>
                </a:solidFill>
                <a:latin typeface="Bookman Old Style" pitchFamily="18" charset="0"/>
              </a:rPr>
              <a:t>Цвета</a:t>
            </a:r>
          </a:p>
        </p:txBody>
      </p:sp>
      <p:sp>
        <p:nvSpPr>
          <p:cNvPr id="7173" name="Rectangle 5" descr="Розовая тисненая бумага"/>
          <p:cNvSpPr>
            <a:spLocks noChangeArrowheads="1"/>
          </p:cNvSpPr>
          <p:nvPr/>
        </p:nvSpPr>
        <p:spPr bwMode="auto">
          <a:xfrm>
            <a:off x="539750" y="2852738"/>
            <a:ext cx="1800225" cy="792162"/>
          </a:xfrm>
          <a:prstGeom prst="rect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eaLnBrk="1" hangingPunct="1"/>
            <a:endParaRPr lang="ru-RU" altLang="ru-RU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611188" y="3068638"/>
            <a:ext cx="16557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1" hangingPunct="1">
              <a:spcBef>
                <a:spcPct val="50000"/>
              </a:spcBef>
            </a:pPr>
            <a:r>
              <a:rPr lang="ru-RU" altLang="ru-RU" sz="2000">
                <a:solidFill>
                  <a:srgbClr val="008000"/>
                </a:solidFill>
                <a:latin typeface="Bookman Old Style" pitchFamily="18" charset="0"/>
              </a:rPr>
              <a:t>Формы</a:t>
            </a:r>
          </a:p>
        </p:txBody>
      </p:sp>
      <p:sp>
        <p:nvSpPr>
          <p:cNvPr id="7175" name="Rectangle 7" descr="Розовая тисненая бумага"/>
          <p:cNvSpPr>
            <a:spLocks noChangeArrowheads="1"/>
          </p:cNvSpPr>
          <p:nvPr/>
        </p:nvSpPr>
        <p:spPr bwMode="auto">
          <a:xfrm>
            <a:off x="539750" y="3933825"/>
            <a:ext cx="1800225" cy="792163"/>
          </a:xfrm>
          <a:prstGeom prst="rect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eaLnBrk="1" hangingPunct="1"/>
            <a:endParaRPr lang="ru-RU" altLang="ru-RU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611188" y="4076700"/>
            <a:ext cx="16573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1" hangingPunct="1">
              <a:spcBef>
                <a:spcPct val="50000"/>
              </a:spcBef>
            </a:pPr>
            <a:r>
              <a:rPr lang="ru-RU" altLang="ru-RU" sz="2000" dirty="0">
                <a:solidFill>
                  <a:srgbClr val="008000"/>
                </a:solidFill>
                <a:latin typeface="Bookman Old Style" pitchFamily="18" charset="0"/>
              </a:rPr>
              <a:t>Величины</a:t>
            </a:r>
          </a:p>
        </p:txBody>
      </p:sp>
      <p:sp>
        <p:nvSpPr>
          <p:cNvPr id="7177" name="Oval 9"/>
          <p:cNvSpPr>
            <a:spLocks noChangeArrowheads="1"/>
          </p:cNvSpPr>
          <p:nvPr/>
        </p:nvSpPr>
        <p:spPr bwMode="auto">
          <a:xfrm>
            <a:off x="2627313" y="1557338"/>
            <a:ext cx="792162" cy="431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1" hangingPunct="1"/>
            <a:endParaRPr lang="ru-RU" altLang="ru-RU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7178" name="Oval 10"/>
          <p:cNvSpPr>
            <a:spLocks noChangeArrowheads="1"/>
          </p:cNvSpPr>
          <p:nvPr/>
        </p:nvSpPr>
        <p:spPr bwMode="auto">
          <a:xfrm>
            <a:off x="3276600" y="2133600"/>
            <a:ext cx="792163" cy="4318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1" hangingPunct="1"/>
            <a:endParaRPr lang="ru-RU" altLang="ru-RU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7179" name="Oval 11"/>
          <p:cNvSpPr>
            <a:spLocks noChangeArrowheads="1"/>
          </p:cNvSpPr>
          <p:nvPr/>
        </p:nvSpPr>
        <p:spPr bwMode="auto">
          <a:xfrm>
            <a:off x="4716463" y="2133600"/>
            <a:ext cx="792162" cy="431800"/>
          </a:xfrm>
          <a:prstGeom prst="ellipse">
            <a:avLst/>
          </a:prstGeom>
          <a:solidFill>
            <a:srgbClr val="00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1" hangingPunct="1"/>
            <a:endParaRPr lang="ru-RU" altLang="ru-RU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7180" name="Oval 12"/>
          <p:cNvSpPr>
            <a:spLocks noChangeArrowheads="1"/>
          </p:cNvSpPr>
          <p:nvPr/>
        </p:nvSpPr>
        <p:spPr bwMode="auto">
          <a:xfrm>
            <a:off x="5940425" y="2205038"/>
            <a:ext cx="792163" cy="4318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1" hangingPunct="1"/>
            <a:endParaRPr lang="ru-RU" altLang="ru-RU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7181" name="Oval 13"/>
          <p:cNvSpPr>
            <a:spLocks noChangeArrowheads="1"/>
          </p:cNvSpPr>
          <p:nvPr/>
        </p:nvSpPr>
        <p:spPr bwMode="auto">
          <a:xfrm>
            <a:off x="4140200" y="1557338"/>
            <a:ext cx="792163" cy="4318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1" hangingPunct="1"/>
            <a:endParaRPr lang="ru-RU" altLang="ru-RU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7182" name="Oval 14"/>
          <p:cNvSpPr>
            <a:spLocks noChangeArrowheads="1"/>
          </p:cNvSpPr>
          <p:nvPr/>
        </p:nvSpPr>
        <p:spPr bwMode="auto">
          <a:xfrm>
            <a:off x="5435600" y="1557338"/>
            <a:ext cx="792163" cy="431800"/>
          </a:xfrm>
          <a:prstGeom prst="ellipse">
            <a:avLst/>
          </a:prstGeom>
          <a:solidFill>
            <a:srgbClr val="33CC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1" hangingPunct="1"/>
            <a:endParaRPr lang="ru-RU" altLang="ru-RU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7183" name="Oval 15"/>
          <p:cNvSpPr>
            <a:spLocks noChangeArrowheads="1"/>
          </p:cNvSpPr>
          <p:nvPr/>
        </p:nvSpPr>
        <p:spPr bwMode="auto">
          <a:xfrm>
            <a:off x="6659563" y="1557338"/>
            <a:ext cx="792162" cy="431800"/>
          </a:xfrm>
          <a:prstGeom prst="ellipse">
            <a:avLst/>
          </a:prstGeom>
          <a:solidFill>
            <a:srgbClr val="99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1" hangingPunct="1"/>
            <a:endParaRPr lang="ru-RU" altLang="ru-RU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7184" name="Oval 16"/>
          <p:cNvSpPr>
            <a:spLocks noChangeArrowheads="1"/>
          </p:cNvSpPr>
          <p:nvPr/>
        </p:nvSpPr>
        <p:spPr bwMode="auto">
          <a:xfrm>
            <a:off x="7235825" y="2205038"/>
            <a:ext cx="792163" cy="4318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1" hangingPunct="1"/>
            <a:endParaRPr lang="ru-RU" altLang="ru-RU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7185" name="Oval 17"/>
          <p:cNvSpPr>
            <a:spLocks noChangeArrowheads="1"/>
          </p:cNvSpPr>
          <p:nvPr/>
        </p:nvSpPr>
        <p:spPr bwMode="auto">
          <a:xfrm>
            <a:off x="8027988" y="1628775"/>
            <a:ext cx="792162" cy="431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1" hangingPunct="1"/>
            <a:endParaRPr lang="ru-RU" altLang="ru-RU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7186" name="Oval 18"/>
          <p:cNvSpPr>
            <a:spLocks noChangeArrowheads="1"/>
          </p:cNvSpPr>
          <p:nvPr/>
        </p:nvSpPr>
        <p:spPr bwMode="auto">
          <a:xfrm>
            <a:off x="2700338" y="2924175"/>
            <a:ext cx="792162" cy="7207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1" hangingPunct="1"/>
            <a:endParaRPr lang="ru-RU" altLang="ru-RU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7187" name="Rectangle 19"/>
          <p:cNvSpPr>
            <a:spLocks noChangeArrowheads="1"/>
          </p:cNvSpPr>
          <p:nvPr/>
        </p:nvSpPr>
        <p:spPr bwMode="auto">
          <a:xfrm>
            <a:off x="4572000" y="2924175"/>
            <a:ext cx="1150938" cy="7191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eaLnBrk="1" hangingPunct="1"/>
            <a:endParaRPr lang="ru-RU" altLang="ru-RU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7188" name="Rectangle 20"/>
          <p:cNvSpPr>
            <a:spLocks noChangeArrowheads="1"/>
          </p:cNvSpPr>
          <p:nvPr/>
        </p:nvSpPr>
        <p:spPr bwMode="auto">
          <a:xfrm>
            <a:off x="3708400" y="2924175"/>
            <a:ext cx="698500" cy="7191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eaLnBrk="1" hangingPunct="1"/>
            <a:endParaRPr lang="ru-RU" altLang="ru-RU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7189" name="AutoShape 21"/>
          <p:cNvSpPr>
            <a:spLocks noChangeArrowheads="1"/>
          </p:cNvSpPr>
          <p:nvPr/>
        </p:nvSpPr>
        <p:spPr bwMode="auto">
          <a:xfrm>
            <a:off x="5867400" y="2924175"/>
            <a:ext cx="865188" cy="719138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eaLnBrk="1" hangingPunct="1"/>
            <a:endParaRPr lang="ru-RU" altLang="ru-RU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7190" name="Oval 22"/>
          <p:cNvSpPr>
            <a:spLocks noChangeArrowheads="1"/>
          </p:cNvSpPr>
          <p:nvPr/>
        </p:nvSpPr>
        <p:spPr bwMode="auto">
          <a:xfrm>
            <a:off x="7019925" y="2924175"/>
            <a:ext cx="1079500" cy="719138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1" hangingPunct="1"/>
            <a:endParaRPr lang="ru-RU" altLang="ru-RU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3338" name="Rectangle 33"/>
          <p:cNvSpPr>
            <a:spLocks noChangeArrowheads="1"/>
          </p:cNvSpPr>
          <p:nvPr/>
        </p:nvSpPr>
        <p:spPr bwMode="auto">
          <a:xfrm>
            <a:off x="4427538" y="4005263"/>
            <a:ext cx="1800225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ru-RU" altLang="ru-RU"/>
          </a:p>
        </p:txBody>
      </p:sp>
      <p:sp>
        <p:nvSpPr>
          <p:cNvPr id="13339" name="Rectangle 34"/>
          <p:cNvSpPr>
            <a:spLocks noChangeArrowheads="1"/>
          </p:cNvSpPr>
          <p:nvPr/>
        </p:nvSpPr>
        <p:spPr bwMode="auto">
          <a:xfrm>
            <a:off x="4427538" y="4292600"/>
            <a:ext cx="1008062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ru-RU" altLang="ru-RU"/>
          </a:p>
        </p:txBody>
      </p:sp>
      <p:sp>
        <p:nvSpPr>
          <p:cNvPr id="13340" name="Rectangle 35"/>
          <p:cNvSpPr>
            <a:spLocks noChangeArrowheads="1"/>
          </p:cNvSpPr>
          <p:nvPr/>
        </p:nvSpPr>
        <p:spPr bwMode="auto">
          <a:xfrm>
            <a:off x="6588125" y="4005263"/>
            <a:ext cx="215900" cy="57626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eaLnBrk="1" hangingPunct="1"/>
            <a:endParaRPr lang="ru-RU" altLang="ru-RU">
              <a:solidFill>
                <a:srgbClr val="FF3300"/>
              </a:solidFill>
            </a:endParaRPr>
          </a:p>
        </p:txBody>
      </p:sp>
      <p:sp>
        <p:nvSpPr>
          <p:cNvPr id="13341" name="Rectangle 36"/>
          <p:cNvSpPr>
            <a:spLocks noChangeArrowheads="1"/>
          </p:cNvSpPr>
          <p:nvPr/>
        </p:nvSpPr>
        <p:spPr bwMode="auto">
          <a:xfrm>
            <a:off x="6877050" y="4221163"/>
            <a:ext cx="215900" cy="36036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eaLnBrk="1" hangingPunct="1"/>
            <a:endParaRPr lang="ru-RU" altLang="ru-RU">
              <a:solidFill>
                <a:srgbClr val="FF3300"/>
              </a:solidFill>
            </a:endParaRPr>
          </a:p>
        </p:txBody>
      </p:sp>
      <p:sp>
        <p:nvSpPr>
          <p:cNvPr id="13342" name="Rectangle 37"/>
          <p:cNvSpPr>
            <a:spLocks noChangeArrowheads="1"/>
          </p:cNvSpPr>
          <p:nvPr/>
        </p:nvSpPr>
        <p:spPr bwMode="auto">
          <a:xfrm>
            <a:off x="7451725" y="4005263"/>
            <a:ext cx="720725" cy="576262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eaLnBrk="1" hangingPunct="1"/>
            <a:endParaRPr lang="ru-RU" altLang="ru-RU">
              <a:solidFill>
                <a:srgbClr val="FF3300"/>
              </a:solidFill>
            </a:endParaRPr>
          </a:p>
        </p:txBody>
      </p:sp>
      <p:sp>
        <p:nvSpPr>
          <p:cNvPr id="13343" name="Rectangle 38"/>
          <p:cNvSpPr>
            <a:spLocks noChangeArrowheads="1"/>
          </p:cNvSpPr>
          <p:nvPr/>
        </p:nvSpPr>
        <p:spPr bwMode="auto">
          <a:xfrm>
            <a:off x="8316913" y="4005263"/>
            <a:ext cx="215900" cy="576262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eaLnBrk="1" hangingPunct="1"/>
            <a:endParaRPr lang="ru-RU" altLang="ru-RU">
              <a:solidFill>
                <a:srgbClr val="FF3300"/>
              </a:solidFill>
            </a:endParaRPr>
          </a:p>
        </p:txBody>
      </p:sp>
      <p:sp>
        <p:nvSpPr>
          <p:cNvPr id="13344" name="Rectangle 39"/>
          <p:cNvSpPr>
            <a:spLocks noChangeArrowheads="1"/>
          </p:cNvSpPr>
          <p:nvPr/>
        </p:nvSpPr>
        <p:spPr bwMode="auto">
          <a:xfrm>
            <a:off x="2700338" y="4221163"/>
            <a:ext cx="360362" cy="360362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eaLnBrk="1" hangingPunct="1"/>
            <a:endParaRPr lang="ru-RU" altLang="ru-RU">
              <a:solidFill>
                <a:srgbClr val="FF3300"/>
              </a:solidFill>
            </a:endParaRPr>
          </a:p>
        </p:txBody>
      </p:sp>
      <p:sp>
        <p:nvSpPr>
          <p:cNvPr id="13345" name="Rectangle 40"/>
          <p:cNvSpPr>
            <a:spLocks noChangeArrowheads="1"/>
          </p:cNvSpPr>
          <p:nvPr/>
        </p:nvSpPr>
        <p:spPr bwMode="auto">
          <a:xfrm>
            <a:off x="3276600" y="3933825"/>
            <a:ext cx="720725" cy="649288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eaLnBrk="1" hangingPunct="1"/>
            <a:endParaRPr lang="ru-RU" altLang="ru-RU">
              <a:solidFill>
                <a:srgbClr val="FF33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7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7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7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7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  <p:bldP spid="7171" grpId="0" animBg="1"/>
      <p:bldP spid="7172" grpId="0"/>
      <p:bldP spid="7173" grpId="0" animBg="1"/>
      <p:bldP spid="7174" grpId="0"/>
      <p:bldP spid="7175" grpId="0" animBg="1"/>
      <p:bldP spid="7176" grpId="0"/>
      <p:bldP spid="7177" grpId="0" animBg="1"/>
      <p:bldP spid="7178" grpId="0" animBg="1"/>
      <p:bldP spid="7179" grpId="0" animBg="1"/>
      <p:bldP spid="7180" grpId="0" animBg="1"/>
      <p:bldP spid="7181" grpId="0" animBg="1"/>
      <p:bldP spid="7182" grpId="0" animBg="1"/>
      <p:bldP spid="7183" grpId="0" animBg="1"/>
      <p:bldP spid="7184" grpId="0" animBg="1"/>
      <p:bldP spid="7185" grpId="0" animBg="1"/>
      <p:bldP spid="7186" grpId="0" animBg="1"/>
      <p:bldP spid="7187" grpId="0" animBg="1"/>
      <p:bldP spid="7188" grpId="0" animBg="1"/>
      <p:bldP spid="7189" grpId="0" animBg="1"/>
      <p:bldP spid="719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0" y="333375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Сенсорные эталоны</a:t>
            </a:r>
            <a:endParaRPr lang="ru-RU" altLang="ru-RU" sz="3600" dirty="0" smtClean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7171" name="Rectangle 3" descr="Розовая тисненая бумага"/>
          <p:cNvSpPr>
            <a:spLocks noChangeArrowheads="1"/>
          </p:cNvSpPr>
          <p:nvPr/>
        </p:nvSpPr>
        <p:spPr bwMode="auto">
          <a:xfrm>
            <a:off x="250825" y="1628775"/>
            <a:ext cx="1800225" cy="792163"/>
          </a:xfrm>
          <a:prstGeom prst="rect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eaLnBrk="1" hangingPunct="1"/>
            <a:endParaRPr lang="ru-RU" altLang="ru-RU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323850" y="1844675"/>
            <a:ext cx="15128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1" hangingPunct="1">
              <a:spcBef>
                <a:spcPct val="50000"/>
              </a:spcBef>
            </a:pPr>
            <a:r>
              <a:rPr lang="ru-RU" altLang="ru-RU" sz="2000">
                <a:solidFill>
                  <a:srgbClr val="008000"/>
                </a:solidFill>
                <a:latin typeface="Bookman Old Style" pitchFamily="18" charset="0"/>
              </a:rPr>
              <a:t>Звук</a:t>
            </a:r>
          </a:p>
        </p:txBody>
      </p:sp>
      <p:sp>
        <p:nvSpPr>
          <p:cNvPr id="7173" name="Rectangle 5" descr="Розовая тисненая бумага"/>
          <p:cNvSpPr>
            <a:spLocks noChangeArrowheads="1"/>
          </p:cNvSpPr>
          <p:nvPr/>
        </p:nvSpPr>
        <p:spPr bwMode="auto">
          <a:xfrm>
            <a:off x="179388" y="3284538"/>
            <a:ext cx="1800225" cy="935037"/>
          </a:xfrm>
          <a:prstGeom prst="rect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eaLnBrk="1" hangingPunct="1"/>
            <a:endParaRPr lang="ru-RU" altLang="ru-RU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323850" y="3500438"/>
            <a:ext cx="16557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1" hangingPunct="1">
              <a:spcBef>
                <a:spcPct val="50000"/>
              </a:spcBef>
            </a:pPr>
            <a:r>
              <a:rPr lang="ru-RU" altLang="ru-RU" sz="2000">
                <a:solidFill>
                  <a:srgbClr val="008000"/>
                </a:solidFill>
                <a:latin typeface="Bookman Old Style" pitchFamily="18" charset="0"/>
              </a:rPr>
              <a:t>Вкус</a:t>
            </a:r>
          </a:p>
        </p:txBody>
      </p:sp>
      <p:sp>
        <p:nvSpPr>
          <p:cNvPr id="7175" name="Rectangle 7" descr="Розовая тисненая бумага"/>
          <p:cNvSpPr>
            <a:spLocks noChangeArrowheads="1"/>
          </p:cNvSpPr>
          <p:nvPr/>
        </p:nvSpPr>
        <p:spPr bwMode="auto">
          <a:xfrm>
            <a:off x="179388" y="5300663"/>
            <a:ext cx="1800225" cy="1008062"/>
          </a:xfrm>
          <a:prstGeom prst="rect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eaLnBrk="1" hangingPunct="1"/>
            <a:endParaRPr lang="ru-RU" altLang="ru-RU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250825" y="5589588"/>
            <a:ext cx="16573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1" hangingPunct="1">
              <a:spcBef>
                <a:spcPct val="50000"/>
              </a:spcBef>
            </a:pPr>
            <a:r>
              <a:rPr lang="ru-RU" altLang="ru-RU" sz="2000">
                <a:solidFill>
                  <a:srgbClr val="008000"/>
                </a:solidFill>
                <a:latin typeface="Bookman Old Style" pitchFamily="18" charset="0"/>
              </a:rPr>
              <a:t>Обаняние</a:t>
            </a:r>
          </a:p>
        </p:txBody>
      </p:sp>
      <p:pic>
        <p:nvPicPr>
          <p:cNvPr id="14345" name="Picture 27" descr="heari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513" y="1484313"/>
            <a:ext cx="1655762" cy="123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6" name="Picture 29" descr="zvu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4300" y="1484313"/>
            <a:ext cx="1362075" cy="119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7" name="Picture 31" descr="358_ful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51500" y="1484313"/>
            <a:ext cx="1728788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8" name="Picture 33" descr="ANd9GcTKW6RitVNF6_SvcXP8s_KaQI38vsPgiMBX6MJ58C45PNUC30v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67625" y="1484313"/>
            <a:ext cx="1127125" cy="117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9" name="Picture 35" descr="yazykl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24075" y="3284538"/>
            <a:ext cx="935038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0" name="Picture 37" descr="otkaz-ot-upotrebleniya-sahara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03575" y="3284538"/>
            <a:ext cx="1368425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1" name="Picture 39" descr="salt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00788" y="3284538"/>
            <a:ext cx="1150937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52" name="AutoShape 41" descr="2Q=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14353" name="AutoShape 43" descr="2Q=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14354" name="Picture 45" descr="200165_bi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643438" y="3284538"/>
            <a:ext cx="15113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5" name="Picture 47" descr="limon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524750" y="3284538"/>
            <a:ext cx="1190625" cy="93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6" name="Picture 49" descr="62554bb2f3edd26cff8c59d9af5ea1e9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195513" y="4724400"/>
            <a:ext cx="3017837" cy="185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  <p:bldP spid="7171" grpId="0" animBg="1"/>
      <p:bldP spid="7172" grpId="0"/>
      <p:bldP spid="7173" grpId="0" animBg="1"/>
      <p:bldP spid="7174" grpId="0"/>
      <p:bldP spid="7175" grpId="0" animBg="1"/>
      <p:bldP spid="717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0" y="333375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Сенсорные эталоны</a:t>
            </a:r>
            <a:endParaRPr lang="ru-RU" altLang="ru-RU" sz="3600" dirty="0" smtClean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7171" name="Rectangle 3" descr="Розовая тисненая бумага"/>
          <p:cNvSpPr>
            <a:spLocks noChangeArrowheads="1"/>
          </p:cNvSpPr>
          <p:nvPr/>
        </p:nvSpPr>
        <p:spPr bwMode="auto">
          <a:xfrm>
            <a:off x="539750" y="1700213"/>
            <a:ext cx="1800225" cy="792162"/>
          </a:xfrm>
          <a:prstGeom prst="rect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eaLnBrk="1" hangingPunct="1"/>
            <a:endParaRPr lang="ru-RU" altLang="ru-RU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611188" y="1916113"/>
            <a:ext cx="15128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1" hangingPunct="1">
              <a:spcBef>
                <a:spcPct val="50000"/>
              </a:spcBef>
            </a:pPr>
            <a:r>
              <a:rPr lang="ru-RU" altLang="ru-RU" sz="2000">
                <a:solidFill>
                  <a:srgbClr val="008000"/>
                </a:solidFill>
                <a:latin typeface="Bookman Old Style" pitchFamily="18" charset="0"/>
              </a:rPr>
              <a:t>Осязание</a:t>
            </a:r>
          </a:p>
        </p:txBody>
      </p:sp>
      <p:sp>
        <p:nvSpPr>
          <p:cNvPr id="7173" name="Rectangle 5" descr="Розовая тисненая бумага"/>
          <p:cNvSpPr>
            <a:spLocks noChangeArrowheads="1"/>
          </p:cNvSpPr>
          <p:nvPr/>
        </p:nvSpPr>
        <p:spPr bwMode="auto">
          <a:xfrm>
            <a:off x="539552" y="4797152"/>
            <a:ext cx="2016125" cy="792162"/>
          </a:xfrm>
          <a:prstGeom prst="rect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eaLnBrk="1" hangingPunct="1"/>
            <a:endParaRPr lang="ru-RU" altLang="ru-RU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539750" y="4869160"/>
            <a:ext cx="19446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 eaLnBrk="1" hangingPunct="1">
              <a:spcBef>
                <a:spcPct val="50000"/>
              </a:spcBef>
            </a:pPr>
            <a:r>
              <a:rPr lang="ru-RU" altLang="ru-RU" sz="2000" dirty="0">
                <a:solidFill>
                  <a:srgbClr val="008000"/>
                </a:solidFill>
                <a:latin typeface="Bookman Old Style" pitchFamily="18" charset="0"/>
              </a:rPr>
              <a:t>Барическое чувство</a:t>
            </a: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611188" y="5661025"/>
            <a:ext cx="16573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1" hangingPunct="1">
              <a:spcBef>
                <a:spcPct val="50000"/>
              </a:spcBef>
            </a:pPr>
            <a:endParaRPr lang="ru-RU" altLang="ru-RU" sz="2000">
              <a:solidFill>
                <a:srgbClr val="008000"/>
              </a:solidFill>
              <a:latin typeface="Bookman Old Style" pitchFamily="18" charset="0"/>
            </a:endParaRPr>
          </a:p>
        </p:txBody>
      </p:sp>
      <p:pic>
        <p:nvPicPr>
          <p:cNvPr id="15368" name="Picture 27" descr="osyazanie-pyatoe-chuvstv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638" y="1412875"/>
            <a:ext cx="1944687" cy="123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29" descr="zreni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84438" y="1412875"/>
            <a:ext cx="152400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31" descr="1264578088_0_9675_a493bbdd_x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7763" y="1196975"/>
            <a:ext cx="977900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1" name="Picture 33" descr="0320073115085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08850" y="1196975"/>
            <a:ext cx="1584325" cy="147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2" name="Picture 35" descr="wWpg929rQE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27784" y="4581128"/>
            <a:ext cx="1944688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3" name="Picture 37" descr="92717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32040" y="4653136"/>
            <a:ext cx="2232025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337 Расширенная коллекция картинок от unkreativ (Показать 1 до 81) - ClipartLogo.com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67744" y="2852936"/>
            <a:ext cx="2118094" cy="1350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Урок математики в 5-м классе &quot;Геометрические фигуры&quot;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588224" y="2852936"/>
            <a:ext cx="2160624" cy="12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В Брянске медсестра перепутала уколы детям &quot; Новости России и мира 24 часа в сутки - N4K.RU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644008" y="2852936"/>
            <a:ext cx="1651973" cy="1201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  <p:bldP spid="7171" grpId="0" animBg="1"/>
      <p:bldP spid="7172" grpId="0"/>
      <p:bldP spid="7173" grpId="0" animBg="1"/>
      <p:bldP spid="7174" grpId="0"/>
      <p:bldP spid="717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C:\Users\Alex\Desktop\eP592PXldf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4286256"/>
            <a:ext cx="3643338" cy="2487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C:\Users\Alex\Desktop\1338204482_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4191000"/>
            <a:ext cx="1952625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C:\Users\Alex\Desktop\1338204479_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16" y="4191000"/>
            <a:ext cx="200025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 descr="C:\Users\Alex\Desktop\1338204364_2.pn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6858016" y="1643050"/>
            <a:ext cx="1905000" cy="2667000"/>
          </a:xfrm>
        </p:spPr>
      </p:pic>
      <p:pic>
        <p:nvPicPr>
          <p:cNvPr id="13" name="Picture 7" descr="C:\Users\Alex\Desktop\1338204578_5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29190" y="1643050"/>
            <a:ext cx="19431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6" name="TextBox 1"/>
          <p:cNvSpPr txBox="1">
            <a:spLocks noChangeArrowheads="1"/>
          </p:cNvSpPr>
          <p:nvPr/>
        </p:nvSpPr>
        <p:spPr bwMode="auto">
          <a:xfrm>
            <a:off x="323850" y="131763"/>
            <a:ext cx="8642350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1" hangingPunct="1"/>
            <a:r>
              <a:rPr lang="ru-RU" altLang="ru-RU" sz="2400" b="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отечественной системе сенсорного воспитания </a:t>
            </a:r>
            <a:r>
              <a:rPr lang="ru-RU" altLang="ru-RU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традиционное содержание расширено </a:t>
            </a:r>
            <a:r>
              <a:rPr lang="ru-RU" altLang="ru-RU" sz="2400" b="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дополнено за счёт включения </a:t>
            </a:r>
            <a:r>
              <a:rPr lang="ru-RU" altLang="ru-RU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ориентировки во времени, развития речевого и музыкального </a:t>
            </a:r>
            <a:r>
              <a:rPr lang="ru-RU" alt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слуха.</a:t>
            </a:r>
            <a:endParaRPr lang="ru-RU" altLang="ru-RU" sz="24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4" descr="C:\Users\Alex\Desktop\v_shkole_na_uroke_musyki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5720" y="1714488"/>
            <a:ext cx="4176713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Объект 2"/>
          <p:cNvSpPr>
            <a:spLocks noGrp="1"/>
          </p:cNvSpPr>
          <p:nvPr>
            <p:ph sz="quarter" idx="4294967295"/>
          </p:nvPr>
        </p:nvSpPr>
        <p:spPr>
          <a:xfrm>
            <a:off x="457200" y="188913"/>
            <a:ext cx="8229600" cy="1295400"/>
          </a:xfrm>
        </p:spPr>
        <p:txBody>
          <a:bodyPr lIns="91440" tIns="45720" rIns="91440" bIns="45720"/>
          <a:lstStyle/>
          <a:p>
            <a:pPr marL="0" indent="0" algn="ctr" defTabSz="914400" eaLnBrk="1" hangingPunct="1">
              <a:buFont typeface="Times New Roman" pitchFamily="18" charset="0"/>
              <a:buNone/>
            </a:pP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Ориентирование во времени </a:t>
            </a: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предполагает, что ребёнок усваивает </a:t>
            </a: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представления о частях суток, днях недели, месяцах, годе, о текучести времени</a:t>
            </a: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Picture 2" descr="C:\Users\Alex\Desktop\пр\День за днем, Крона (рамки-вкладыши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7" y="1557338"/>
            <a:ext cx="3148025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6" descr="C:\Users\Alex\Desktop\a95b124fe6f819e402fa4119930e6fb8_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500174"/>
            <a:ext cx="2643205" cy="5183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3" descr="C:\Users\Alex\Desktop\1338204296_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0364" y="4364038"/>
            <a:ext cx="2962286" cy="234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C:\Users\Alex\Desktop\1338204694_7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57950" y="4214818"/>
            <a:ext cx="2632063" cy="2509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 descr="C:\Users\Alex\Desktop\img_0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19838" y="1435100"/>
            <a:ext cx="2605087" cy="261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ъект 2"/>
          <p:cNvSpPr>
            <a:spLocks noGrp="1"/>
          </p:cNvSpPr>
          <p:nvPr>
            <p:ph sz="quarter" idx="4294967295"/>
          </p:nvPr>
        </p:nvSpPr>
        <p:spPr>
          <a:xfrm>
            <a:off x="179388" y="2781300"/>
            <a:ext cx="8562975" cy="1452563"/>
          </a:xfrm>
        </p:spPr>
        <p:txBody>
          <a:bodyPr lIns="91440" tIns="45720" rIns="91440" bIns="45720"/>
          <a:lstStyle/>
          <a:p>
            <a:pPr marL="0" indent="0" defTabSz="914400" eaLnBrk="1" hangingPunct="1">
              <a:buFont typeface="Times New Roman" pitchFamily="18" charset="0"/>
              <a:buNone/>
            </a:pP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Отечественная система сенсорного воспитания опирается на теорию восприятия, разработанную Л.С. </a:t>
            </a:r>
            <a:r>
              <a:rPr lang="ru-RU" altLang="ru-RU" sz="1800" b="1" dirty="0" err="1" smtClean="0">
                <a:latin typeface="Times New Roman" pitchFamily="18" charset="0"/>
                <a:cs typeface="Times New Roman" pitchFamily="18" charset="0"/>
              </a:rPr>
              <a:t>Выготским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, Б.Г. Ананьевым, </a:t>
            </a:r>
          </a:p>
          <a:p>
            <a:pPr marL="0" indent="0" defTabSz="914400" eaLnBrk="1" hangingPunct="1">
              <a:buFont typeface="Times New Roman" pitchFamily="18" charset="0"/>
              <a:buNone/>
            </a:pP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С.Л. Рубинштейном, А.Н. Леонтьевым, А.В. Запорожцем, Л.А. </a:t>
            </a:r>
            <a:r>
              <a:rPr lang="ru-RU" altLang="ru-RU" sz="1800" b="1" dirty="0" err="1" smtClean="0">
                <a:latin typeface="Times New Roman" pitchFamily="18" charset="0"/>
                <a:cs typeface="Times New Roman" pitchFamily="18" charset="0"/>
              </a:rPr>
              <a:t>Венгером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Picture 3" descr="C:\Users\Alex\Desktop\2-304_2_6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251520" y="116632"/>
            <a:ext cx="2072173" cy="230425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</p:pic>
      <p:pic>
        <p:nvPicPr>
          <p:cNvPr id="5" name="Picture 7" descr="C:\Users\Alex\Desktop\zaporozhec-aleksandr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3517900" y="82352"/>
            <a:ext cx="2108200" cy="2571829"/>
          </a:xfrm>
          <a:prstGeom prst="rect">
            <a:avLst/>
          </a:prstGeom>
          <a:noFill/>
          <a:effectLst>
            <a:softEdge rad="317500"/>
          </a:effectLst>
          <a:extLst/>
        </p:spPr>
      </p:pic>
      <p:pic>
        <p:nvPicPr>
          <p:cNvPr id="6" name="Picture 6" descr="C:\Users\Alex\Desktop\leontev.png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6937300" y="116632"/>
            <a:ext cx="1805596" cy="25649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" name="Picture 4" descr="C:\Users\Alex\Desktop\Ananiev_2.jpg"/>
          <p:cNvPicPr>
            <a:picLocks noChangeAspect="1" noChangeArrowheads="1"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 bwMode="auto">
          <a:xfrm>
            <a:off x="683568" y="4077072"/>
            <a:ext cx="2425452" cy="2465876"/>
          </a:xfrm>
          <a:prstGeom prst="rect">
            <a:avLst/>
          </a:prstGeom>
          <a:noFill/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isometricOffAxis1Right"/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  <a:extLst/>
        </p:spPr>
      </p:pic>
      <p:pic>
        <p:nvPicPr>
          <p:cNvPr id="8" name="Picture 8" descr="C:\Users\Alex\Desktop\wenger_l.jpg"/>
          <p:cNvPicPr>
            <a:picLocks noChangeAspect="1" noChangeArrowheads="1"/>
          </p:cNvPicPr>
          <p:nvPr/>
        </p:nvPicPr>
        <p:blipFill>
          <a:blip r:embed="rId7" cstate="print">
            <a:extLst/>
          </a:blip>
          <a:srcRect/>
          <a:stretch>
            <a:fillRect/>
          </a:stretch>
        </p:blipFill>
        <p:spPr bwMode="auto">
          <a:xfrm>
            <a:off x="3737960" y="4104002"/>
            <a:ext cx="1805052" cy="2612909"/>
          </a:xfrm>
          <a:prstGeom prst="rect">
            <a:avLst/>
          </a:prstGeom>
          <a:noFill/>
          <a:effectLst>
            <a:softEdge rad="63500"/>
          </a:effectLst>
          <a:extLst/>
        </p:spPr>
      </p:pic>
      <p:pic>
        <p:nvPicPr>
          <p:cNvPr id="9" name="Picture 5" descr="C:\Users\Alex\Desktop\rubinshtein_1376386871.jpg"/>
          <p:cNvPicPr>
            <a:picLocks noChangeAspect="1" noChangeArrowheads="1"/>
          </p:cNvPicPr>
          <p:nvPr/>
        </p:nvPicPr>
        <p:blipFill>
          <a:blip r:embed="rId8" cstate="print">
            <a:extLst/>
          </a:blip>
          <a:srcRect/>
          <a:stretch>
            <a:fillRect/>
          </a:stretch>
        </p:blipFill>
        <p:spPr bwMode="auto">
          <a:xfrm>
            <a:off x="6382444" y="4048720"/>
            <a:ext cx="1944215" cy="26155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ъект 2"/>
          <p:cNvSpPr>
            <a:spLocks noGrp="1"/>
          </p:cNvSpPr>
          <p:nvPr>
            <p:ph sz="quarter" idx="4294967295"/>
          </p:nvPr>
        </p:nvSpPr>
        <p:spPr>
          <a:xfrm>
            <a:off x="468313" y="188913"/>
            <a:ext cx="3889373" cy="2239955"/>
          </a:xfrm>
        </p:spPr>
        <p:txBody>
          <a:bodyPr lIns="91440" tIns="45720" rIns="91440" bIns="45720"/>
          <a:lstStyle/>
          <a:p>
            <a:pPr marL="0" indent="0" algn="ctr" defTabSz="914400" eaLnBrk="1" hangingPunct="1">
              <a:buFont typeface="Times New Roman" pitchFamily="18" charset="0"/>
              <a:buNone/>
            </a:pP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Речевой (фонематический) слух – </a:t>
            </a: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это способность воспринимать звуки речи, дифференцировать и обобщить их в словах как смыслоразличительные единицы. </a:t>
            </a:r>
          </a:p>
        </p:txBody>
      </p:sp>
      <p:pic>
        <p:nvPicPr>
          <p:cNvPr id="4" name="Picture 2" descr="C:\Users\Alex\Desktop\загруженное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285721" y="3000372"/>
            <a:ext cx="4214842" cy="33843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4857752" y="285728"/>
            <a:ext cx="40005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Музыкальный слух </a:t>
            </a: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– это умение различать звуки по высоте, тембру, ритмическому рисунку, мелодии.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 descr="C:\Users\Alex\Desktop\330026694634_86529_image000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3000372"/>
            <a:ext cx="4103688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042988" y="198438"/>
            <a:ext cx="7534275" cy="1346200"/>
          </a:xfrm>
          <a:noFill/>
        </p:spPr>
        <p:txBody>
          <a:bodyPr lIns="91440" tIns="45720" rIns="91440" bIns="45720"/>
          <a:lstStyle/>
          <a:p>
            <a:r>
              <a:rPr lang="ru-RU" altLang="ru-RU" sz="5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Мария Монтессори</a:t>
            </a:r>
          </a:p>
        </p:txBody>
      </p:sp>
      <p:sp>
        <p:nvSpPr>
          <p:cNvPr id="49157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79388" y="1773238"/>
            <a:ext cx="4320604" cy="4536082"/>
          </a:xfrm>
        </p:spPr>
        <p:txBody>
          <a:bodyPr lIns="91440" tIns="45720" rIns="91440" bIns="45720"/>
          <a:lstStyle/>
          <a:p>
            <a:pPr marL="0" indent="0">
              <a:lnSpc>
                <a:spcPct val="90000"/>
              </a:lnSpc>
              <a:buFont typeface="Times New Roman" pitchFamily="18" charset="0"/>
              <a:buNone/>
            </a:pPr>
            <a:r>
              <a:rPr lang="ru-RU" altLang="ru-RU" sz="2800" dirty="0" smtClean="0"/>
              <a:t>   </a:t>
            </a: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Психиатр и психолог, опытный детский врач и религиозный философ, неутомимый учёный-исследователь и страстный подвижник новых гуманистических идей, замечательный итальянский педагог </a:t>
            </a:r>
            <a:r>
              <a:rPr lang="ru-RU" altLang="ru-RU" sz="2800" dirty="0" err="1" smtClean="0">
                <a:latin typeface="Times New Roman" pitchFamily="18" charset="0"/>
                <a:cs typeface="Times New Roman" pitchFamily="18" charset="0"/>
              </a:rPr>
              <a:t>М.Монтессори</a:t>
            </a: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   (31.081870-6.05.1952)</a:t>
            </a:r>
          </a:p>
        </p:txBody>
      </p:sp>
      <p:pic>
        <p:nvPicPr>
          <p:cNvPr id="59396" name="Picture 5" descr="maria_montessor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484784"/>
            <a:ext cx="3748087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9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9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6" grpId="0"/>
      <p:bldP spid="49157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80120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Сенсорное  + Эстетическое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Громкая музыка разрушает слух. Общество Новости сейчас: It's Now!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268760"/>
            <a:ext cx="2664296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Одежда стиляг. . Новое фото - 16551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1124744"/>
            <a:ext cx="2664296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Презентация на тему: &quot;Есть или не есть -вот в чем вопрос?. . Составляющие здоровья:&quot;. . Скачать бесплатно и без регистрации.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1720" y="3789040"/>
            <a:ext cx="446449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Трехступенчатый урок М.Мантессори.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997152"/>
          </a:xfrm>
        </p:spPr>
        <p:txBody>
          <a:bodyPr/>
          <a:lstStyle/>
          <a:p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1 ступень – это ступень знания. </a:t>
            </a:r>
            <a:endParaRPr lang="ru-RU" sz="4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2 ступень – это уровень опыта.</a:t>
            </a:r>
            <a:endParaRPr lang="ru-RU" sz="4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3 ступень – проверка </a:t>
            </a:r>
            <a:r>
              <a:rPr lang="ru-RU" sz="4400" b="1" i="1" smtClean="0">
                <a:latin typeface="Times New Roman" pitchFamily="18" charset="0"/>
                <a:cs typeface="Times New Roman" pitchFamily="18" charset="0"/>
              </a:rPr>
              <a:t>переданных  знаний</a:t>
            </a:r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, их усвоения.</a:t>
            </a:r>
            <a:endParaRPr lang="ru-RU" sz="4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714380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Формы сенсорного воспитания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5429288"/>
          </a:xfrm>
        </p:spPr>
        <p:txBody>
          <a:bodyPr/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1. Занятия, основанные на прямом обучающем воздействии педагога, его указаниях и образцах словесного, наглядного и действенного характера.</a:t>
            </a:r>
          </a:p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2. Дидактические игры.</a:t>
            </a:r>
          </a:p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3. Дидактические (сенсорные) упражнения.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928694"/>
          </a:xfrm>
        </p:spPr>
        <p:txBody>
          <a:bodyPr/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Дидактические игры и упражнения – основные средства сенсорного воспитания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5357850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Характеристика дидактической игры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Font typeface="Wingdings" pitchFamily="2" charset="2"/>
              <a:buChar char="v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учебные, познавательные задачи ставятся перед детьми не прямо, а через игру, тесно связываются с игровым, занимательным началом;</a:t>
            </a:r>
          </a:p>
          <a:p>
            <a:pPr>
              <a:buFont typeface="Wingdings" pitchFamily="2" charset="2"/>
              <a:buChar char="v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наличие игровых моментов: ожидания и неожиданности, элементов загадки, движения, соревнования;</a:t>
            </a:r>
          </a:p>
          <a:p>
            <a:pPr>
              <a:buFont typeface="Wingdings" pitchFamily="2" charset="2"/>
              <a:buChar char="v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распределение ролей;</a:t>
            </a:r>
          </a:p>
          <a:p>
            <a:pPr>
              <a:buFont typeface="Wingdings" pitchFamily="2" charset="2"/>
              <a:buChar char="v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игровое действие;</a:t>
            </a:r>
          </a:p>
          <a:p>
            <a:pPr>
              <a:buFont typeface="Wingdings" pitchFamily="2" charset="2"/>
              <a:buChar char="v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воспитатель и дети участники одной игры;</a:t>
            </a:r>
          </a:p>
          <a:p>
            <a:pPr>
              <a:buFont typeface="Wingdings" pitchFamily="2" charset="2"/>
              <a:buChar char="v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выполнение правила игры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Виды дидактических игр.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4911741"/>
          </a:xfrm>
        </p:spPr>
        <p:txBody>
          <a:bodyPr/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Игры-поручения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основанные на интересе детей к действиям с игрушками и предметами. 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Игры с прятанием и поиском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основанные на интересе детей к неожиданному появлению и исчезновению предметов, их поиску и нахождению. 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Игры с загадыванием и отгадыванием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привлекающие детей неизвестностью: "Узнай", "Отгадай", "Что здесь?", "Что изменилось?". 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4. Сюжетно-ролевые дидактические игры, игровое действие которых заключается в изображении различных жизненных ситуаций, в выполнении ролей взрослых: продавца, покупателя, почтальона - или животных: волка, гусей и т. д. 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. Игры-соревнования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основанные на стремлении быстрее достичь игрового результата, выиграть: "Кто первый", "Кто быстрее", "Кто больше" и т. д. 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Игры в фанты или игры в запретный "штрафной" предмет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(картинку) или его свойство (например, цвет), связанные с интересными игровыми моментами - избавиться от ненужного, сбросить карту, удержаться, не потребовать себе штрафной предмет или картинку, не сказать запретного слова: </a:t>
            </a:r>
          </a:p>
          <a:p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357166"/>
            <a:ext cx="8215370" cy="5768997"/>
          </a:xfrm>
        </p:spPr>
        <p:txBody>
          <a:bodyPr/>
          <a:lstStyle/>
          <a:p>
            <a:pPr algn="ctr">
              <a:buNone/>
            </a:pPr>
            <a:r>
              <a:rPr lang="ru-RU" sz="4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Дидактические упражнения -</a:t>
            </a:r>
            <a:r>
              <a:rPr lang="ru-RU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это </a:t>
            </a:r>
          </a:p>
          <a:p>
            <a:pPr algn="ctr">
              <a:buNone/>
            </a:pPr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многократное  повторение разнообразных  практических операций  с  дидактическим, обучающим  материалом, разработанных  с определенной  целью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Дидактический материал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&amp;TScy;&amp;iecy;&amp;ncy;&amp;acy; &amp;ncy;&amp;acy; &amp;Ncy;&amp;acy;&amp;bcy;&amp;ocy;&amp;rcy; &quot;&amp;Fcy;&amp;ocy;&amp;rcy;&amp;mcy;&amp;acy;-&amp;tscy;&amp;vcy;&amp;iecy;&amp;tcy;-&amp;rcy;&amp;acy;&amp;zcy;&amp;mcy;&amp;iecy;&amp;rcy;&quot; &amp;Mcy;&amp;Dcy;&amp;Icy; &amp;vcy; &amp;Rcy;&amp;ocy;&amp;scy;&amp;tcy;&amp;ocy;&amp;vcy;&amp;iecy;-&amp;ncy;&amp;acy;-&amp;Dcy;&amp;ocy;&amp;ncy;&amp;u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500174"/>
            <a:ext cx="2500330" cy="2643206"/>
          </a:xfrm>
          <a:prstGeom prst="rect">
            <a:avLst/>
          </a:prstGeom>
          <a:noFill/>
        </p:spPr>
      </p:pic>
      <p:pic>
        <p:nvPicPr>
          <p:cNvPr id="1028" name="Picture 4" descr="&amp;Tcy;&amp;iecy;&amp;tcy;&amp;rcy;&amp;acy;&amp;dcy;&amp;softcy; &amp;ocy;&amp;bcy;&amp;shchcy;&amp;acy;&amp;yacy; &quot;&amp;Bcy;&amp;ocy;&amp;lcy;&amp;icy;&amp;dcy;&amp;ycy;&quot;, &amp;kcy;&amp;lcy;&amp;iecy;&amp;tcy;&amp;kcy;&amp;acy;, 48 &amp;lcy;&amp;icy;&amp;scy;&amp;tcy;&amp;ocy;&amp;vcy;, &amp;Acy;5 &amp;Kcy;&amp;ucy;&amp;pcy;&amp;icy;&amp;tcy;&amp;softcy; &amp;kcy;&amp;ncy;&amp;icy;&amp;gcy;&amp;ucy; &amp;scy;…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1500174"/>
            <a:ext cx="2714644" cy="2643206"/>
          </a:xfrm>
          <a:prstGeom prst="rect">
            <a:avLst/>
          </a:prstGeom>
          <a:noFill/>
        </p:spPr>
      </p:pic>
      <p:pic>
        <p:nvPicPr>
          <p:cNvPr id="1030" name="Picture 6" descr="&amp;YAcy;&amp;gcy;&amp;ocy;&amp;dcy;&amp;ycy; &amp;gcy;&amp;ocy;&amp;dcy;&amp;zhcy;&amp;icy; &amp;tcy;&amp;rcy;&amp;iecy;&amp;khcy;&amp;mcy;&amp;iecy;&amp;rcy;&amp;ncy;&amp;ocy;&amp;iecy; &amp;icy;&amp;zcy;&amp;ocy;&amp;bcy;&amp;rcy;&amp;acy;&amp;zhcy;&amp;iecy;&amp;ncy;&amp;icy;&amp;iecy; &amp;gcy;&amp;iecy;&amp;ocy;&amp;mcy;&amp;iecy;&amp;tcy;&amp;rcy;&amp;icy;&amp;chcy;&amp;iecy;&amp;scy;&amp;kcy;&amp;icy;&amp;khcy; &amp;tcy;&amp;iecy;&amp;lcy; &amp;KHcy;&amp;ucy;&amp;dcy;&amp;iecy;&amp;iecy;&amp;mcy; &amp;vcy;&amp;mcy;&amp;iecy;&amp;scy;&amp;tcy;&amp;iecy;!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1" y="4286256"/>
            <a:ext cx="3786214" cy="2286016"/>
          </a:xfrm>
          <a:prstGeom prst="rect">
            <a:avLst/>
          </a:prstGeom>
          <a:noFill/>
        </p:spPr>
      </p:pic>
      <p:pic>
        <p:nvPicPr>
          <p:cNvPr id="1032" name="Picture 8" descr="&amp;Icy;&amp;zcy; &amp;gcy;&amp;iecy;&amp;ocy;&amp;mcy;&amp;iecy;&amp;tcy;&amp;rcy;&amp;icy;&amp;chcy;&amp;iecy;&amp;scy;&amp;kcy;&amp;icy;&amp;khcy; &amp;fcy;&amp;icy;&amp;gcy;&amp;ucy;&amp;rcy; &amp;Icy;&amp;gcy;&amp;rcy;&amp;ycy; &amp;scy; &amp;gcy;&amp;iecy;&amp;ocy;&amp;mcy;&amp;iecy;&amp;tcy;&amp;rcy;&amp;icy;&amp;chcy;&amp;iecy;&amp;scy;&amp;kcy;&amp;icy;&amp;mcy;&amp;icy; &amp;fcy;&amp;icy;&amp;gcy;&amp;ucy;&amp;rcy;&amp;acy;&amp;mcy;&amp;icy;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6314" y="4286256"/>
            <a:ext cx="4143404" cy="2214578"/>
          </a:xfrm>
          <a:prstGeom prst="rect">
            <a:avLst/>
          </a:prstGeom>
          <a:noFill/>
        </p:spPr>
      </p:pic>
      <p:pic>
        <p:nvPicPr>
          <p:cNvPr id="1034" name="Picture 10" descr="&amp;bcy;&amp;rcy;&amp;yucy;&amp;kcy;&amp;icy; &amp;Acy;&amp;kcy;&amp;acy;&amp;dcy;&amp;iecy;&amp;mcy;&amp;icy;&amp;kcy; 2138 &amp;tscy;&amp;iecy;&amp;ncy;&amp;acy; 1200.00 &amp;rcy;&amp;ucy;&amp;bcy;.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43240" y="1500174"/>
            <a:ext cx="2714644" cy="26432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000132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Дидактические  игрушки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0418" name="Picture 2" descr="&amp;Ncy;&amp;acy;&amp;bcy;&amp;ocy;&amp;rcy; &amp;mcy;&amp;acy;&amp;tcy;&amp;rcy;&amp;iecy;&amp;shcy;&amp;iecy;&amp;kcy; &quot;&amp;Rcy;&amp;ocy;&amp;mcy;&amp;acy;&amp;shcy;&amp;kcy;&amp;icy;&quot;, 5 &amp;shcy;&amp;tcy;., 15 &amp;scy;&amp;mcy;. - &amp;kcy;&amp;ucy;&amp;pcy;&amp;icy;&amp;tcy;&amp;softcy; &amp;scy;&amp;ocy; &amp;scy;&amp;kcy;&amp;icy;&amp;dcy;&amp;kcy;&amp;ocy;&amp;jcy; &amp;icy; &amp;bcy;&amp;iecy;&amp;scy;&amp;pcy;&amp;lcy;&amp;acy;&amp;tcy;&amp;ncy;&amp;ocy;&amp;jcy; &amp;dcy;&amp;ocy;&amp;scy;&amp;tcy;&amp;acy;&amp;vcy;&amp;kcy;&amp;ocy;&amp;jcy; &amp;ncy;&amp;iecy;&amp;dcy;&amp;ocy;&amp;rcy;&amp;ocy;&amp;gcy;&amp;ocy; &amp;vcy; &amp;Mcy;&amp;ocy;&amp;scy;&amp;kcy;&amp;vcy;&amp;iecy; &amp;vcy; &amp;icy;&amp;ncy;&amp;tcy;&amp;iecy;&amp;rcy;&amp;ncy;&amp;iecy;&amp;tcy;-&amp;mcy;&amp;acy;&amp;gcy;&amp;acy;&amp;zcy;&amp;icy;&amp;ncy;&amp;iecy; &quot;&amp;Dcy;&amp;ocy;&amp;mcy; &amp;Pcy;&amp;o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214422"/>
            <a:ext cx="2857520" cy="2214578"/>
          </a:xfrm>
          <a:prstGeom prst="rect">
            <a:avLst/>
          </a:prstGeom>
          <a:noFill/>
        </p:spPr>
      </p:pic>
      <p:pic>
        <p:nvPicPr>
          <p:cNvPr id="60420" name="Picture 4" descr="&amp;Kcy;&amp;ucy;&amp;pcy;&amp;icy;&amp;tcy;&amp;softcy; &amp;Ncy;&amp;acy;&amp;bcy;&amp;ocy;&amp;rcy; &quot;&amp;Gcy;&amp;rcy;&amp;icy;&amp;bcy;&amp;ocy;&amp;chcy;&amp;kcy;&amp;icy;&quot;, &amp;Kcy;&amp;rcy;&amp;acy;&amp;scy;&amp;ncy;&amp;ocy;&amp;kcy;&amp;acy;&amp;mcy;&amp;scy;&amp;kcy;&amp;acy;&amp;yacy; &amp;icy;&amp;gcy;&amp;rcy;&amp;ucy;&amp;shcy;&amp;kcy;&amp;acy; - &amp;Tcy;&amp;ocy;&amp;vcy;&amp;acy;&amp;rcy;&amp;ycy; &amp;scy;&amp;ncy;&amp;yacy;&amp;tcy;&amp;ycy;&amp;iecy; &amp;scy; &amp;pcy;&amp;rcy;&amp;ocy;&amp;dcy;&amp;acy;&amp;zhcy; &amp;vcy; &amp;mcy;&amp;acy;&amp;gcy;&amp;acy;&amp;zcy;&amp;icy;&amp;ncy;&amp;iecy; Neopod.ru (&amp;Ncy;&amp;iecy;&amp;ocy;&amp;pcy;&amp;ocy;&amp;dcy;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1214422"/>
            <a:ext cx="2571768" cy="2214578"/>
          </a:xfrm>
          <a:prstGeom prst="rect">
            <a:avLst/>
          </a:prstGeom>
          <a:noFill/>
        </p:spPr>
      </p:pic>
      <p:pic>
        <p:nvPicPr>
          <p:cNvPr id="60422" name="Picture 6" descr="&amp;Ucy;&amp;chcy;&amp;icy;&amp;tcy; &amp;yacy;&amp;icy;&amp;chcy;&amp;kcy;&amp;ucy; &amp;pcy;&amp;rcy;&amp;iecy;&amp;mcy;&amp;ucy;&amp;dcy;&amp;rcy;&amp;ocy;&amp;scy;&amp;tcy;&amp;icy; &amp;rcy;&amp;acy;&amp;ncy;&amp;softcy;&amp;shcy;&amp;iecy; &amp;tscy;&amp;vcy;&amp;iecy;&amp;tcy; &amp;Kcy;&amp;ocy;&amp;mcy;&amp;pcy;&amp;lcy;&amp;iecy;&amp;kcy;&amp;tcy; &amp;rcy;&amp;acy;&amp;dcy;&amp;ucy;&amp;gcy;&amp;icy; stack-up &amp;ucy;&amp;rcy;&amp;ocy;&amp;vcy;&amp;ncy;&amp;yacy; &amp;bcy;&amp;acy;&amp;shcy;&amp;ncy;&amp;icy; &amp;dcy;&amp;iecy;&amp;tcy;&amp;scy;&amp;kcy;&amp;icy;&amp;iecy; &amp;Scy;&amp;kcy;&amp;lcy;&amp;acy;&amp;dcy;&amp;ycy;&amp;vcy;&amp;acy;&amp;iecy;&amp;tcy; &amp;scy;&amp;chcy;&amp;acy;&amp;scy;&amp;tcy;&amp;lcy;&amp;icy;&amp;vcy;&amp;ocy;&amp;iecy; &amp;ncy;&amp;acy; &amp;mcy;&amp;lcy;&amp;acy;&amp;dcy;&amp;iecy;&amp;ncy;&amp;tscy;&amp;acy; &amp;Ucy;&amp;chcy;&amp;icy;&amp;tcy; &amp;icy;&amp;gcy;&amp;rcy;&amp;ucy;&amp;shcy;&amp;kcy;&amp;iecy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388" y="1214422"/>
            <a:ext cx="2428892" cy="2071702"/>
          </a:xfrm>
          <a:prstGeom prst="rect">
            <a:avLst/>
          </a:prstGeom>
          <a:noFill/>
        </p:spPr>
      </p:pic>
      <p:pic>
        <p:nvPicPr>
          <p:cNvPr id="60424" name="Picture 8" descr="&amp;Rcy;&amp;acy;&amp;zcy;&amp;vcy;&amp;icy;&amp;tcy;&amp;icy;&amp;iecy; &amp;rcy;&amp;iecy;&amp;bcy;&amp;iecy;&amp;ncy;&amp;kcy;&amp;acy;. . 1 &amp;gcy;&amp;ocy;&amp;dcy; 26-&amp;yacy; &amp;ncy;&amp;iecy;&amp;dcy;&amp;iecy;&amp;lcy;&amp;yacy; - &amp;Mcy;&amp;acy;&amp;mcy;&amp;ocy;&amp;chcy;&amp;kcy;&amp;acy; Daily - Baby-&amp;Zcy;&amp;acy;&amp;bcy;&amp;ocy;&amp;tcy;&amp;acy;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3714752"/>
            <a:ext cx="2786082" cy="2428892"/>
          </a:xfrm>
          <a:prstGeom prst="rect">
            <a:avLst/>
          </a:prstGeom>
          <a:noFill/>
        </p:spPr>
      </p:pic>
      <p:pic>
        <p:nvPicPr>
          <p:cNvPr id="60426" name="Picture 10" descr="&amp;Pcy;&amp;icy;&amp;rcy;&amp;acy;&amp;mcy;&amp;icy;&amp;dcy;&amp;kcy;&amp;acy; - &amp;fcy;&amp;icy;&amp;gcy;&amp;ucy;&amp;rcy;&amp;ycy; - &amp;bcy;&amp;iecy;&amp;lcy;&amp;ycy;&amp;jcy;,&amp;rcy;&amp;acy;&amp;zcy;&amp;vcy;&amp;icy;&amp;vcy;&amp;acy;&amp;yucy;&amp;shchcy;&amp;acy;&amp;yacy; &amp;icy;&amp;gcy;&amp;rcy;&amp;ucy;&amp;shcy;&amp;kcy;&amp;acy;,&amp;ncy;&amp;acy;&amp;rcy;&amp;ocy;&amp;dcy;&amp;ncy;&amp;acy;&amp;yacy; &amp;icy;&amp;gcy;&amp;rcy;&amp;ucy;&amp;shcy;&amp;kcy;&amp;acy;,&amp;pcy;&amp;ocy;&amp;dcy;&amp;acy;&amp;rcy;&amp;ocy;&amp;kcy; &amp;ncy;&amp;acy; &amp;lcy;&amp;yucy;&amp;bcy;&amp;ocy;&amp;jcy; &amp;scy;&amp;lcy;&amp;ucy;&amp;chcy;&amp;acy;&amp;jcy;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8992" y="3714752"/>
            <a:ext cx="2714644" cy="2428892"/>
          </a:xfrm>
          <a:prstGeom prst="rect">
            <a:avLst/>
          </a:prstGeom>
          <a:noFill/>
        </p:spPr>
      </p:pic>
      <p:pic>
        <p:nvPicPr>
          <p:cNvPr id="60428" name="Picture 12" descr="&amp;Gcy;&amp;rcy;&amp;icy;&amp;bcy;-&amp;vcy;&amp;icy;&amp;ncy;&amp;tcy; - Mastertoys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29388" y="3714752"/>
            <a:ext cx="2424097" cy="2357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ъект 2"/>
          <p:cNvSpPr>
            <a:spLocks noGrp="1"/>
          </p:cNvSpPr>
          <p:nvPr>
            <p:ph sz="quarter" idx="4294967295"/>
          </p:nvPr>
        </p:nvSpPr>
        <p:spPr>
          <a:xfrm>
            <a:off x="323850" y="836613"/>
            <a:ext cx="8578850" cy="2160587"/>
          </a:xfrm>
        </p:spPr>
        <p:txBody>
          <a:bodyPr lIns="91440" tIns="45720" rIns="91440" bIns="45720"/>
          <a:lstStyle/>
          <a:p>
            <a:pPr marL="0" indent="0" defTabSz="914400" eaLnBrk="1" hangingPunct="1">
              <a:buFont typeface="Times New Roman" pitchFamily="18" charset="0"/>
              <a:buNone/>
            </a:pP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Содержание сенсорного воспитания включает широкий объём признаков и свойств предметов; которые ребёнок должен постичь на протяжении дошкольного детства. </a:t>
            </a:r>
          </a:p>
          <a:p>
            <a:pPr marL="0" indent="0" defTabSz="914400" eaLnBrk="1" hangingPunct="1">
              <a:buFont typeface="Times New Roman" pitchFamily="18" charset="0"/>
              <a:buNone/>
            </a:pP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В сенсорном воспитании сложилось традиционное содержание. Оно идёт от народной педагогики и получило развитие в теоретических трудах и практике известных педагогов (Ф. Фребель, М. Монтессори, Е.И. Тихеева и др.)</a:t>
            </a:r>
          </a:p>
        </p:txBody>
      </p:sp>
      <p:sp>
        <p:nvSpPr>
          <p:cNvPr id="6147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50825" y="357166"/>
            <a:ext cx="8785225" cy="500066"/>
          </a:xfrm>
        </p:spPr>
        <p:txBody>
          <a:bodyPr lIns="91440" tIns="45720" rIns="91440" bIns="45720" anchor="t"/>
          <a:lstStyle/>
          <a:p>
            <a:pPr algn="ctr" eaLnBrk="1" hangingPunct="1"/>
            <a:r>
              <a:rPr lang="ru-RU" alt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СОДЕРЖАНИЕ СЕНСОРНОГО ВОСПИТАНИЯ ДОШКОЛЬНИКОВ</a:t>
            </a:r>
          </a:p>
        </p:txBody>
      </p:sp>
      <p:pic>
        <p:nvPicPr>
          <p:cNvPr id="4" name="Picture 5" descr="C:\Users\Alex\Desktop\загруженное (1)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571472" y="3286124"/>
            <a:ext cx="2305868" cy="316835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/>
        </p:spPr>
      </p:pic>
      <p:pic>
        <p:nvPicPr>
          <p:cNvPr id="5" name="Picture 7" descr="C:\Users\Alex\Desktop\загруженное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3707904" y="3459905"/>
            <a:ext cx="2304256" cy="317175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/>
        </p:spPr>
      </p:pic>
      <p:pic>
        <p:nvPicPr>
          <p:cNvPr id="6" name="Picture 6" descr="C:\Users\Alex\Desktop\04.JPG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6444208" y="3784772"/>
            <a:ext cx="2232248" cy="287573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8715436" cy="928694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Функции  дидактической  игры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5429288"/>
          </a:xfrm>
        </p:spPr>
        <p:txBody>
          <a:bodyPr/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учебная функция, направленная на организацию и дальнейшее совершенствование сенсорного опыта детей, 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формирование у детей обобщенных представлений и способов действий,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функция контроля за состоянием сенсорного развития детей.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ъект 2"/>
          <p:cNvSpPr>
            <a:spLocks noGrp="1"/>
          </p:cNvSpPr>
          <p:nvPr>
            <p:ph idx="4294967295"/>
          </p:nvPr>
        </p:nvSpPr>
        <p:spPr>
          <a:xfrm>
            <a:off x="107950" y="188913"/>
            <a:ext cx="8928100" cy="6553200"/>
          </a:xfrm>
          <a:ln w="28575">
            <a:solidFill>
              <a:schemeClr val="bg1"/>
            </a:solidFill>
          </a:ln>
        </p:spPr>
        <p:txBody>
          <a:bodyPr lIns="91440" tIns="45720" rIns="91440" bIns="45720"/>
          <a:lstStyle/>
          <a:p>
            <a:pPr marL="0" indent="0" algn="ctr" defTabSz="914400">
              <a:buFont typeface="Times New Roman" pitchFamily="18" charset="0"/>
              <a:buNone/>
            </a:pP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В результате правильно организованной деятельности каждого ребенка, благодаря предметно-пространственной развивающей среде, систематической работе по сенсорному воспитанию можно достигнуть высоких показателей в развитии ребенка. </a:t>
            </a:r>
          </a:p>
          <a:p>
            <a:pPr marL="0" indent="0" algn="ctr" defTabSz="914400">
              <a:buFont typeface="Times New Roman" pitchFamily="18" charset="0"/>
              <a:buNone/>
            </a:pP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Успех педагогической деятельности зависит от многих факторов, поэтому его можно сравнить</a:t>
            </a:r>
          </a:p>
          <a:p>
            <a:pPr marL="0" indent="0" algn="ctr" defTabSz="914400">
              <a:buFont typeface="Times New Roman" pitchFamily="18" charset="0"/>
              <a:buNone/>
            </a:pP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с правильно подобранным пазлом:</a:t>
            </a:r>
          </a:p>
          <a:p>
            <a:pPr marL="0" indent="0" defTabSz="914400">
              <a:buFont typeface="Wingdings" pitchFamily="2" charset="2"/>
              <a:buChar char="Ш"/>
            </a:pPr>
            <a:r>
              <a:rPr lang="ru-RU" alt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Познавательное развитие</a:t>
            </a:r>
          </a:p>
          <a:p>
            <a:pPr marL="0" indent="0" defTabSz="914400">
              <a:buFont typeface="Wingdings" pitchFamily="2" charset="2"/>
              <a:buChar char="Ш"/>
            </a:pPr>
            <a:r>
              <a:rPr lang="ru-RU" alt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Речевое развитие</a:t>
            </a:r>
          </a:p>
          <a:p>
            <a:pPr marL="0" indent="0" defTabSz="914400">
              <a:buFont typeface="Wingdings" pitchFamily="2" charset="2"/>
              <a:buChar char="Ш"/>
            </a:pPr>
            <a:r>
              <a:rPr lang="ru-RU" alt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Социально-коммуникативное развитие</a:t>
            </a:r>
          </a:p>
          <a:p>
            <a:pPr marL="0" indent="0" defTabSz="914400">
              <a:buFont typeface="Wingdings" pitchFamily="2" charset="2"/>
              <a:buChar char="Ш"/>
            </a:pPr>
            <a:r>
              <a:rPr lang="ru-RU" alt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Художественно-эстетическое развитие</a:t>
            </a:r>
          </a:p>
          <a:p>
            <a:pPr marL="0" indent="0" defTabSz="914400">
              <a:buFont typeface="Wingdings" pitchFamily="2" charset="2"/>
              <a:buChar char="Ш"/>
            </a:pPr>
            <a:r>
              <a:rPr lang="ru-RU" alt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Физическое развитие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059113" y="5013325"/>
            <a:ext cx="5099050" cy="1535113"/>
            <a:chOff x="-282" y="633"/>
            <a:chExt cx="4600" cy="1882"/>
          </a:xfrm>
        </p:grpSpPr>
        <p:sp>
          <p:nvSpPr>
            <p:cNvPr id="21508" name="Puzzle3"/>
            <p:cNvSpPr>
              <a:spLocks noEditPoints="1" noChangeArrowheads="1"/>
            </p:cNvSpPr>
            <p:nvPr/>
          </p:nvSpPr>
          <p:spPr bwMode="auto">
            <a:xfrm>
              <a:off x="3204" y="633"/>
              <a:ext cx="1114" cy="151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2269 w 21600"/>
                <a:gd name="T25" fmla="*/ 7718 h 21600"/>
                <a:gd name="T26" fmla="*/ 19157 w 21600"/>
                <a:gd name="T27" fmla="*/ 2023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6625" y="20892"/>
                  </a:moveTo>
                  <a:lnTo>
                    <a:pt x="7105" y="21023"/>
                  </a:lnTo>
                  <a:lnTo>
                    <a:pt x="7513" y="21088"/>
                  </a:lnTo>
                  <a:lnTo>
                    <a:pt x="7922" y="21115"/>
                  </a:lnTo>
                  <a:lnTo>
                    <a:pt x="8242" y="21115"/>
                  </a:lnTo>
                  <a:lnTo>
                    <a:pt x="8544" y="21062"/>
                  </a:lnTo>
                  <a:lnTo>
                    <a:pt x="8810" y="20997"/>
                  </a:lnTo>
                  <a:lnTo>
                    <a:pt x="9023" y="20892"/>
                  </a:lnTo>
                  <a:lnTo>
                    <a:pt x="9148" y="20761"/>
                  </a:lnTo>
                  <a:lnTo>
                    <a:pt x="9290" y="20616"/>
                  </a:lnTo>
                  <a:lnTo>
                    <a:pt x="9361" y="20459"/>
                  </a:lnTo>
                  <a:lnTo>
                    <a:pt x="9396" y="20289"/>
                  </a:lnTo>
                  <a:lnTo>
                    <a:pt x="9396" y="20092"/>
                  </a:lnTo>
                  <a:lnTo>
                    <a:pt x="9325" y="19909"/>
                  </a:lnTo>
                  <a:lnTo>
                    <a:pt x="9219" y="19738"/>
                  </a:lnTo>
                  <a:lnTo>
                    <a:pt x="9094" y="19555"/>
                  </a:lnTo>
                  <a:lnTo>
                    <a:pt x="8917" y="19384"/>
                  </a:lnTo>
                  <a:lnTo>
                    <a:pt x="8650" y="19162"/>
                  </a:lnTo>
                  <a:lnTo>
                    <a:pt x="8437" y="18900"/>
                  </a:lnTo>
                  <a:lnTo>
                    <a:pt x="8277" y="18624"/>
                  </a:lnTo>
                  <a:lnTo>
                    <a:pt x="8135" y="18349"/>
                  </a:lnTo>
                  <a:lnTo>
                    <a:pt x="8028" y="18048"/>
                  </a:lnTo>
                  <a:lnTo>
                    <a:pt x="7993" y="17746"/>
                  </a:lnTo>
                  <a:lnTo>
                    <a:pt x="7993" y="17471"/>
                  </a:lnTo>
                  <a:lnTo>
                    <a:pt x="8028" y="17169"/>
                  </a:lnTo>
                  <a:lnTo>
                    <a:pt x="8135" y="16920"/>
                  </a:lnTo>
                  <a:lnTo>
                    <a:pt x="8277" y="16671"/>
                  </a:lnTo>
                  <a:lnTo>
                    <a:pt x="8366" y="16540"/>
                  </a:lnTo>
                  <a:lnTo>
                    <a:pt x="8473" y="16409"/>
                  </a:lnTo>
                  <a:lnTo>
                    <a:pt x="8615" y="16317"/>
                  </a:lnTo>
                  <a:lnTo>
                    <a:pt x="8739" y="16213"/>
                  </a:lnTo>
                  <a:lnTo>
                    <a:pt x="8881" y="16134"/>
                  </a:lnTo>
                  <a:lnTo>
                    <a:pt x="9059" y="16055"/>
                  </a:lnTo>
                  <a:lnTo>
                    <a:pt x="9254" y="15990"/>
                  </a:lnTo>
                  <a:lnTo>
                    <a:pt x="9432" y="15911"/>
                  </a:lnTo>
                  <a:lnTo>
                    <a:pt x="9663" y="15885"/>
                  </a:lnTo>
                  <a:lnTo>
                    <a:pt x="9876" y="15833"/>
                  </a:lnTo>
                  <a:lnTo>
                    <a:pt x="10142" y="15806"/>
                  </a:lnTo>
                  <a:lnTo>
                    <a:pt x="10391" y="15806"/>
                  </a:lnTo>
                  <a:lnTo>
                    <a:pt x="10728" y="15806"/>
                  </a:lnTo>
                  <a:lnTo>
                    <a:pt x="10995" y="15806"/>
                  </a:lnTo>
                  <a:lnTo>
                    <a:pt x="11279" y="15833"/>
                  </a:lnTo>
                  <a:lnTo>
                    <a:pt x="11546" y="15885"/>
                  </a:lnTo>
                  <a:lnTo>
                    <a:pt x="11776" y="15937"/>
                  </a:lnTo>
                  <a:lnTo>
                    <a:pt x="12025" y="15990"/>
                  </a:lnTo>
                  <a:lnTo>
                    <a:pt x="12221" y="16055"/>
                  </a:lnTo>
                  <a:lnTo>
                    <a:pt x="12434" y="16134"/>
                  </a:lnTo>
                  <a:lnTo>
                    <a:pt x="12611" y="16213"/>
                  </a:lnTo>
                  <a:lnTo>
                    <a:pt x="12771" y="16317"/>
                  </a:lnTo>
                  <a:lnTo>
                    <a:pt x="12913" y="16409"/>
                  </a:lnTo>
                  <a:lnTo>
                    <a:pt x="13038" y="16514"/>
                  </a:lnTo>
                  <a:lnTo>
                    <a:pt x="13251" y="16737"/>
                  </a:lnTo>
                  <a:lnTo>
                    <a:pt x="13428" y="16986"/>
                  </a:lnTo>
                  <a:lnTo>
                    <a:pt x="13517" y="17248"/>
                  </a:lnTo>
                  <a:lnTo>
                    <a:pt x="13588" y="17523"/>
                  </a:lnTo>
                  <a:lnTo>
                    <a:pt x="13588" y="17799"/>
                  </a:lnTo>
                  <a:lnTo>
                    <a:pt x="13517" y="18074"/>
                  </a:lnTo>
                  <a:lnTo>
                    <a:pt x="13428" y="18323"/>
                  </a:lnTo>
                  <a:lnTo>
                    <a:pt x="13286" y="18572"/>
                  </a:lnTo>
                  <a:lnTo>
                    <a:pt x="13109" y="18808"/>
                  </a:lnTo>
                  <a:lnTo>
                    <a:pt x="12878" y="19031"/>
                  </a:lnTo>
                  <a:lnTo>
                    <a:pt x="12434" y="19411"/>
                  </a:lnTo>
                  <a:lnTo>
                    <a:pt x="12132" y="19738"/>
                  </a:lnTo>
                  <a:lnTo>
                    <a:pt x="12025" y="19856"/>
                  </a:lnTo>
                  <a:lnTo>
                    <a:pt x="11919" y="20014"/>
                  </a:lnTo>
                  <a:lnTo>
                    <a:pt x="11883" y="20132"/>
                  </a:lnTo>
                  <a:lnTo>
                    <a:pt x="11883" y="20263"/>
                  </a:lnTo>
                  <a:lnTo>
                    <a:pt x="11883" y="20394"/>
                  </a:lnTo>
                  <a:lnTo>
                    <a:pt x="11954" y="20485"/>
                  </a:lnTo>
                  <a:lnTo>
                    <a:pt x="12061" y="20590"/>
                  </a:lnTo>
                  <a:lnTo>
                    <a:pt x="12185" y="20695"/>
                  </a:lnTo>
                  <a:lnTo>
                    <a:pt x="12327" y="20787"/>
                  </a:lnTo>
                  <a:lnTo>
                    <a:pt x="12540" y="20892"/>
                  </a:lnTo>
                  <a:lnTo>
                    <a:pt x="12771" y="20997"/>
                  </a:lnTo>
                  <a:lnTo>
                    <a:pt x="13073" y="21088"/>
                  </a:lnTo>
                  <a:lnTo>
                    <a:pt x="13428" y="21193"/>
                  </a:lnTo>
                  <a:lnTo>
                    <a:pt x="13873" y="21298"/>
                  </a:lnTo>
                  <a:lnTo>
                    <a:pt x="14317" y="21390"/>
                  </a:lnTo>
                  <a:lnTo>
                    <a:pt x="14778" y="21468"/>
                  </a:lnTo>
                  <a:lnTo>
                    <a:pt x="15294" y="21547"/>
                  </a:lnTo>
                  <a:lnTo>
                    <a:pt x="15809" y="21600"/>
                  </a:lnTo>
                  <a:lnTo>
                    <a:pt x="16359" y="21652"/>
                  </a:lnTo>
                  <a:lnTo>
                    <a:pt x="16875" y="21678"/>
                  </a:lnTo>
                  <a:lnTo>
                    <a:pt x="17407" y="21678"/>
                  </a:lnTo>
                  <a:lnTo>
                    <a:pt x="17958" y="21678"/>
                  </a:lnTo>
                  <a:lnTo>
                    <a:pt x="18473" y="21652"/>
                  </a:lnTo>
                  <a:lnTo>
                    <a:pt x="18953" y="21573"/>
                  </a:lnTo>
                  <a:lnTo>
                    <a:pt x="19397" y="21495"/>
                  </a:lnTo>
                  <a:lnTo>
                    <a:pt x="19841" y="21390"/>
                  </a:lnTo>
                  <a:lnTo>
                    <a:pt x="20214" y="21272"/>
                  </a:lnTo>
                  <a:lnTo>
                    <a:pt x="20551" y="21088"/>
                  </a:lnTo>
                  <a:lnTo>
                    <a:pt x="20480" y="20787"/>
                  </a:lnTo>
                  <a:lnTo>
                    <a:pt x="20409" y="20485"/>
                  </a:lnTo>
                  <a:lnTo>
                    <a:pt x="20356" y="20158"/>
                  </a:lnTo>
                  <a:lnTo>
                    <a:pt x="20356" y="19804"/>
                  </a:lnTo>
                  <a:lnTo>
                    <a:pt x="20321" y="19083"/>
                  </a:lnTo>
                  <a:lnTo>
                    <a:pt x="20356" y="18349"/>
                  </a:lnTo>
                  <a:lnTo>
                    <a:pt x="20409" y="17641"/>
                  </a:lnTo>
                  <a:lnTo>
                    <a:pt x="20480" y="17012"/>
                  </a:lnTo>
                  <a:lnTo>
                    <a:pt x="20551" y="16488"/>
                  </a:lnTo>
                  <a:lnTo>
                    <a:pt x="20551" y="16055"/>
                  </a:lnTo>
                  <a:lnTo>
                    <a:pt x="20551" y="15911"/>
                  </a:lnTo>
                  <a:lnTo>
                    <a:pt x="20445" y="15754"/>
                  </a:lnTo>
                  <a:lnTo>
                    <a:pt x="20356" y="15610"/>
                  </a:lnTo>
                  <a:lnTo>
                    <a:pt x="20178" y="15452"/>
                  </a:lnTo>
                  <a:lnTo>
                    <a:pt x="20001" y="15334"/>
                  </a:lnTo>
                  <a:lnTo>
                    <a:pt x="19770" y="15230"/>
                  </a:lnTo>
                  <a:lnTo>
                    <a:pt x="19521" y="15125"/>
                  </a:lnTo>
                  <a:lnTo>
                    <a:pt x="19290" y="15059"/>
                  </a:lnTo>
                  <a:lnTo>
                    <a:pt x="19024" y="15007"/>
                  </a:lnTo>
                  <a:lnTo>
                    <a:pt x="18740" y="14954"/>
                  </a:lnTo>
                  <a:lnTo>
                    <a:pt x="18509" y="14954"/>
                  </a:lnTo>
                  <a:lnTo>
                    <a:pt x="18225" y="14954"/>
                  </a:lnTo>
                  <a:lnTo>
                    <a:pt x="17994" y="15007"/>
                  </a:lnTo>
                  <a:lnTo>
                    <a:pt x="17763" y="15085"/>
                  </a:lnTo>
                  <a:lnTo>
                    <a:pt x="17550" y="15177"/>
                  </a:lnTo>
                  <a:lnTo>
                    <a:pt x="17372" y="15308"/>
                  </a:lnTo>
                  <a:lnTo>
                    <a:pt x="17176" y="15426"/>
                  </a:lnTo>
                  <a:lnTo>
                    <a:pt x="16928" y="15557"/>
                  </a:lnTo>
                  <a:lnTo>
                    <a:pt x="16661" y="15636"/>
                  </a:lnTo>
                  <a:lnTo>
                    <a:pt x="16359" y="15688"/>
                  </a:lnTo>
                  <a:lnTo>
                    <a:pt x="16022" y="15715"/>
                  </a:lnTo>
                  <a:lnTo>
                    <a:pt x="15667" y="15688"/>
                  </a:lnTo>
                  <a:lnTo>
                    <a:pt x="15294" y="15662"/>
                  </a:lnTo>
                  <a:lnTo>
                    <a:pt x="14956" y="15583"/>
                  </a:lnTo>
                  <a:lnTo>
                    <a:pt x="14619" y="15479"/>
                  </a:lnTo>
                  <a:lnTo>
                    <a:pt x="14281" y="15334"/>
                  </a:lnTo>
                  <a:lnTo>
                    <a:pt x="13961" y="15177"/>
                  </a:lnTo>
                  <a:lnTo>
                    <a:pt x="13695" y="14981"/>
                  </a:lnTo>
                  <a:lnTo>
                    <a:pt x="13588" y="14850"/>
                  </a:lnTo>
                  <a:lnTo>
                    <a:pt x="13482" y="14732"/>
                  </a:lnTo>
                  <a:lnTo>
                    <a:pt x="13393" y="14600"/>
                  </a:lnTo>
                  <a:lnTo>
                    <a:pt x="13322" y="14456"/>
                  </a:lnTo>
                  <a:lnTo>
                    <a:pt x="13251" y="14299"/>
                  </a:lnTo>
                  <a:lnTo>
                    <a:pt x="13215" y="14155"/>
                  </a:lnTo>
                  <a:lnTo>
                    <a:pt x="13180" y="13971"/>
                  </a:lnTo>
                  <a:lnTo>
                    <a:pt x="13180" y="13801"/>
                  </a:lnTo>
                  <a:lnTo>
                    <a:pt x="13180" y="13591"/>
                  </a:lnTo>
                  <a:lnTo>
                    <a:pt x="13215" y="13395"/>
                  </a:lnTo>
                  <a:lnTo>
                    <a:pt x="13251" y="13198"/>
                  </a:lnTo>
                  <a:lnTo>
                    <a:pt x="13322" y="13015"/>
                  </a:lnTo>
                  <a:lnTo>
                    <a:pt x="13393" y="12870"/>
                  </a:lnTo>
                  <a:lnTo>
                    <a:pt x="13482" y="12713"/>
                  </a:lnTo>
                  <a:lnTo>
                    <a:pt x="13588" y="12569"/>
                  </a:lnTo>
                  <a:lnTo>
                    <a:pt x="13730" y="12438"/>
                  </a:lnTo>
                  <a:lnTo>
                    <a:pt x="13997" y="12215"/>
                  </a:lnTo>
                  <a:lnTo>
                    <a:pt x="14334" y="12005"/>
                  </a:lnTo>
                  <a:lnTo>
                    <a:pt x="14690" y="11861"/>
                  </a:lnTo>
                  <a:lnTo>
                    <a:pt x="15063" y="11756"/>
                  </a:lnTo>
                  <a:lnTo>
                    <a:pt x="15436" y="11678"/>
                  </a:lnTo>
                  <a:lnTo>
                    <a:pt x="15809" y="11638"/>
                  </a:lnTo>
                  <a:lnTo>
                    <a:pt x="16182" y="11638"/>
                  </a:lnTo>
                  <a:lnTo>
                    <a:pt x="16555" y="11678"/>
                  </a:lnTo>
                  <a:lnTo>
                    <a:pt x="16910" y="11730"/>
                  </a:lnTo>
                  <a:lnTo>
                    <a:pt x="17248" y="11835"/>
                  </a:lnTo>
                  <a:lnTo>
                    <a:pt x="17514" y="11966"/>
                  </a:lnTo>
                  <a:lnTo>
                    <a:pt x="17763" y="12110"/>
                  </a:lnTo>
                  <a:lnTo>
                    <a:pt x="17887" y="12215"/>
                  </a:lnTo>
                  <a:lnTo>
                    <a:pt x="18065" y="12307"/>
                  </a:lnTo>
                  <a:lnTo>
                    <a:pt x="18260" y="12412"/>
                  </a:lnTo>
                  <a:lnTo>
                    <a:pt x="18438" y="12464"/>
                  </a:lnTo>
                  <a:lnTo>
                    <a:pt x="18669" y="12543"/>
                  </a:lnTo>
                  <a:lnTo>
                    <a:pt x="18882" y="12569"/>
                  </a:lnTo>
                  <a:lnTo>
                    <a:pt x="19113" y="12595"/>
                  </a:lnTo>
                  <a:lnTo>
                    <a:pt x="19361" y="12608"/>
                  </a:lnTo>
                  <a:lnTo>
                    <a:pt x="19592" y="12608"/>
                  </a:lnTo>
                  <a:lnTo>
                    <a:pt x="19841" y="12595"/>
                  </a:lnTo>
                  <a:lnTo>
                    <a:pt x="20072" y="12543"/>
                  </a:lnTo>
                  <a:lnTo>
                    <a:pt x="20321" y="12490"/>
                  </a:lnTo>
                  <a:lnTo>
                    <a:pt x="20551" y="12438"/>
                  </a:lnTo>
                  <a:lnTo>
                    <a:pt x="20800" y="12333"/>
                  </a:lnTo>
                  <a:lnTo>
                    <a:pt x="20996" y="12241"/>
                  </a:lnTo>
                  <a:lnTo>
                    <a:pt x="21244" y="12110"/>
                  </a:lnTo>
                  <a:lnTo>
                    <a:pt x="21298" y="12032"/>
                  </a:lnTo>
                  <a:lnTo>
                    <a:pt x="21404" y="11966"/>
                  </a:lnTo>
                  <a:lnTo>
                    <a:pt x="21475" y="11861"/>
                  </a:lnTo>
                  <a:lnTo>
                    <a:pt x="21511" y="11730"/>
                  </a:lnTo>
                  <a:lnTo>
                    <a:pt x="21617" y="11481"/>
                  </a:lnTo>
                  <a:lnTo>
                    <a:pt x="21653" y="11180"/>
                  </a:lnTo>
                  <a:lnTo>
                    <a:pt x="21653" y="10826"/>
                  </a:lnTo>
                  <a:lnTo>
                    <a:pt x="21653" y="10472"/>
                  </a:lnTo>
                  <a:lnTo>
                    <a:pt x="21582" y="10092"/>
                  </a:lnTo>
                  <a:lnTo>
                    <a:pt x="21511" y="9725"/>
                  </a:lnTo>
                  <a:lnTo>
                    <a:pt x="21298" y="8912"/>
                  </a:lnTo>
                  <a:lnTo>
                    <a:pt x="21067" y="8191"/>
                  </a:lnTo>
                  <a:lnTo>
                    <a:pt x="20800" y="7536"/>
                  </a:lnTo>
                  <a:lnTo>
                    <a:pt x="20551" y="7025"/>
                  </a:lnTo>
                  <a:lnTo>
                    <a:pt x="20001" y="7103"/>
                  </a:lnTo>
                  <a:lnTo>
                    <a:pt x="19432" y="7156"/>
                  </a:lnTo>
                  <a:lnTo>
                    <a:pt x="18846" y="7208"/>
                  </a:lnTo>
                  <a:lnTo>
                    <a:pt x="18225" y="7208"/>
                  </a:lnTo>
                  <a:lnTo>
                    <a:pt x="17656" y="7208"/>
                  </a:lnTo>
                  <a:lnTo>
                    <a:pt x="17070" y="7182"/>
                  </a:lnTo>
                  <a:lnTo>
                    <a:pt x="16484" y="7156"/>
                  </a:lnTo>
                  <a:lnTo>
                    <a:pt x="15986" y="7103"/>
                  </a:lnTo>
                  <a:lnTo>
                    <a:pt x="14992" y="6999"/>
                  </a:lnTo>
                  <a:lnTo>
                    <a:pt x="14210" y="6907"/>
                  </a:lnTo>
                  <a:lnTo>
                    <a:pt x="13695" y="6828"/>
                  </a:lnTo>
                  <a:lnTo>
                    <a:pt x="13517" y="6802"/>
                  </a:lnTo>
                  <a:lnTo>
                    <a:pt x="13073" y="6645"/>
                  </a:lnTo>
                  <a:lnTo>
                    <a:pt x="12700" y="6474"/>
                  </a:lnTo>
                  <a:lnTo>
                    <a:pt x="12363" y="6304"/>
                  </a:lnTo>
                  <a:lnTo>
                    <a:pt x="12132" y="6094"/>
                  </a:lnTo>
                  <a:lnTo>
                    <a:pt x="11919" y="5871"/>
                  </a:lnTo>
                  <a:lnTo>
                    <a:pt x="11776" y="5649"/>
                  </a:lnTo>
                  <a:lnTo>
                    <a:pt x="11688" y="5413"/>
                  </a:lnTo>
                  <a:lnTo>
                    <a:pt x="11617" y="5190"/>
                  </a:lnTo>
                  <a:lnTo>
                    <a:pt x="11617" y="4941"/>
                  </a:lnTo>
                  <a:lnTo>
                    <a:pt x="11652" y="4718"/>
                  </a:lnTo>
                  <a:lnTo>
                    <a:pt x="11723" y="4482"/>
                  </a:lnTo>
                  <a:lnTo>
                    <a:pt x="11812" y="4285"/>
                  </a:lnTo>
                  <a:lnTo>
                    <a:pt x="11919" y="4089"/>
                  </a:lnTo>
                  <a:lnTo>
                    <a:pt x="12096" y="3905"/>
                  </a:lnTo>
                  <a:lnTo>
                    <a:pt x="12292" y="3735"/>
                  </a:lnTo>
                  <a:lnTo>
                    <a:pt x="12505" y="3604"/>
                  </a:lnTo>
                  <a:lnTo>
                    <a:pt x="12700" y="3460"/>
                  </a:lnTo>
                  <a:lnTo>
                    <a:pt x="12878" y="3250"/>
                  </a:lnTo>
                  <a:lnTo>
                    <a:pt x="13038" y="3027"/>
                  </a:lnTo>
                  <a:lnTo>
                    <a:pt x="13180" y="2752"/>
                  </a:lnTo>
                  <a:lnTo>
                    <a:pt x="13286" y="2477"/>
                  </a:lnTo>
                  <a:lnTo>
                    <a:pt x="13322" y="2175"/>
                  </a:lnTo>
                  <a:lnTo>
                    <a:pt x="13357" y="1874"/>
                  </a:lnTo>
                  <a:lnTo>
                    <a:pt x="13286" y="1572"/>
                  </a:lnTo>
                  <a:lnTo>
                    <a:pt x="13180" y="1271"/>
                  </a:lnTo>
                  <a:lnTo>
                    <a:pt x="13038" y="983"/>
                  </a:lnTo>
                  <a:lnTo>
                    <a:pt x="12949" y="865"/>
                  </a:lnTo>
                  <a:lnTo>
                    <a:pt x="12807" y="733"/>
                  </a:lnTo>
                  <a:lnTo>
                    <a:pt x="12665" y="616"/>
                  </a:lnTo>
                  <a:lnTo>
                    <a:pt x="12505" y="511"/>
                  </a:lnTo>
                  <a:lnTo>
                    <a:pt x="12327" y="406"/>
                  </a:lnTo>
                  <a:lnTo>
                    <a:pt x="12132" y="314"/>
                  </a:lnTo>
                  <a:lnTo>
                    <a:pt x="11883" y="235"/>
                  </a:lnTo>
                  <a:lnTo>
                    <a:pt x="11652" y="183"/>
                  </a:lnTo>
                  <a:lnTo>
                    <a:pt x="11368" y="104"/>
                  </a:lnTo>
                  <a:lnTo>
                    <a:pt x="11101" y="78"/>
                  </a:lnTo>
                  <a:lnTo>
                    <a:pt x="10800" y="52"/>
                  </a:lnTo>
                  <a:lnTo>
                    <a:pt x="10444" y="52"/>
                  </a:lnTo>
                  <a:lnTo>
                    <a:pt x="10142" y="52"/>
                  </a:lnTo>
                  <a:lnTo>
                    <a:pt x="9840" y="78"/>
                  </a:lnTo>
                  <a:lnTo>
                    <a:pt x="9574" y="104"/>
                  </a:lnTo>
                  <a:lnTo>
                    <a:pt x="9325" y="157"/>
                  </a:lnTo>
                  <a:lnTo>
                    <a:pt x="9094" y="209"/>
                  </a:lnTo>
                  <a:lnTo>
                    <a:pt x="8846" y="262"/>
                  </a:lnTo>
                  <a:lnTo>
                    <a:pt x="8650" y="340"/>
                  </a:lnTo>
                  <a:lnTo>
                    <a:pt x="8437" y="432"/>
                  </a:lnTo>
                  <a:lnTo>
                    <a:pt x="8277" y="511"/>
                  </a:lnTo>
                  <a:lnTo>
                    <a:pt x="8100" y="616"/>
                  </a:lnTo>
                  <a:lnTo>
                    <a:pt x="7957" y="707"/>
                  </a:lnTo>
                  <a:lnTo>
                    <a:pt x="7833" y="838"/>
                  </a:lnTo>
                  <a:lnTo>
                    <a:pt x="7620" y="1061"/>
                  </a:lnTo>
                  <a:lnTo>
                    <a:pt x="7442" y="1336"/>
                  </a:lnTo>
                  <a:lnTo>
                    <a:pt x="7353" y="1599"/>
                  </a:lnTo>
                  <a:lnTo>
                    <a:pt x="7318" y="1900"/>
                  </a:lnTo>
                  <a:lnTo>
                    <a:pt x="7318" y="2175"/>
                  </a:lnTo>
                  <a:lnTo>
                    <a:pt x="7353" y="2450"/>
                  </a:lnTo>
                  <a:lnTo>
                    <a:pt x="7442" y="2726"/>
                  </a:lnTo>
                  <a:lnTo>
                    <a:pt x="7620" y="2975"/>
                  </a:lnTo>
                  <a:lnTo>
                    <a:pt x="7833" y="3198"/>
                  </a:lnTo>
                  <a:lnTo>
                    <a:pt x="8064" y="3433"/>
                  </a:lnTo>
                  <a:lnTo>
                    <a:pt x="8295" y="3630"/>
                  </a:lnTo>
                  <a:lnTo>
                    <a:pt x="8508" y="3853"/>
                  </a:lnTo>
                  <a:lnTo>
                    <a:pt x="8686" y="4089"/>
                  </a:lnTo>
                  <a:lnTo>
                    <a:pt x="8775" y="4312"/>
                  </a:lnTo>
                  <a:lnTo>
                    <a:pt x="8846" y="4561"/>
                  </a:lnTo>
                  <a:lnTo>
                    <a:pt x="8846" y="4810"/>
                  </a:lnTo>
                  <a:lnTo>
                    <a:pt x="8810" y="5059"/>
                  </a:lnTo>
                  <a:lnTo>
                    <a:pt x="8721" y="5295"/>
                  </a:lnTo>
                  <a:lnTo>
                    <a:pt x="8579" y="5544"/>
                  </a:lnTo>
                  <a:lnTo>
                    <a:pt x="8366" y="5766"/>
                  </a:lnTo>
                  <a:lnTo>
                    <a:pt x="8135" y="5976"/>
                  </a:lnTo>
                  <a:lnTo>
                    <a:pt x="7833" y="6199"/>
                  </a:lnTo>
                  <a:lnTo>
                    <a:pt x="7478" y="6369"/>
                  </a:lnTo>
                  <a:lnTo>
                    <a:pt x="7069" y="6527"/>
                  </a:lnTo>
                  <a:lnTo>
                    <a:pt x="6590" y="6671"/>
                  </a:lnTo>
                  <a:lnTo>
                    <a:pt x="6092" y="6802"/>
                  </a:lnTo>
                  <a:lnTo>
                    <a:pt x="5684" y="6802"/>
                  </a:lnTo>
                  <a:lnTo>
                    <a:pt x="5133" y="6802"/>
                  </a:lnTo>
                  <a:lnTo>
                    <a:pt x="4547" y="6802"/>
                  </a:lnTo>
                  <a:lnTo>
                    <a:pt x="3872" y="6802"/>
                  </a:lnTo>
                  <a:lnTo>
                    <a:pt x="3144" y="6802"/>
                  </a:lnTo>
                  <a:lnTo>
                    <a:pt x="2362" y="6802"/>
                  </a:lnTo>
                  <a:lnTo>
                    <a:pt x="1545" y="6802"/>
                  </a:lnTo>
                  <a:lnTo>
                    <a:pt x="692" y="6802"/>
                  </a:lnTo>
                  <a:lnTo>
                    <a:pt x="586" y="7234"/>
                  </a:lnTo>
                  <a:lnTo>
                    <a:pt x="461" y="7837"/>
                  </a:lnTo>
                  <a:lnTo>
                    <a:pt x="355" y="8493"/>
                  </a:lnTo>
                  <a:lnTo>
                    <a:pt x="248" y="9187"/>
                  </a:lnTo>
                  <a:lnTo>
                    <a:pt x="142" y="9869"/>
                  </a:lnTo>
                  <a:lnTo>
                    <a:pt x="106" y="10498"/>
                  </a:lnTo>
                  <a:lnTo>
                    <a:pt x="106" y="10983"/>
                  </a:lnTo>
                  <a:lnTo>
                    <a:pt x="106" y="11311"/>
                  </a:lnTo>
                  <a:lnTo>
                    <a:pt x="213" y="11481"/>
                  </a:lnTo>
                  <a:lnTo>
                    <a:pt x="319" y="11651"/>
                  </a:lnTo>
                  <a:lnTo>
                    <a:pt x="497" y="11783"/>
                  </a:lnTo>
                  <a:lnTo>
                    <a:pt x="692" y="11914"/>
                  </a:lnTo>
                  <a:lnTo>
                    <a:pt x="941" y="12032"/>
                  </a:lnTo>
                  <a:lnTo>
                    <a:pt x="1207" y="12110"/>
                  </a:lnTo>
                  <a:lnTo>
                    <a:pt x="1509" y="12189"/>
                  </a:lnTo>
                  <a:lnTo>
                    <a:pt x="1794" y="12241"/>
                  </a:lnTo>
                  <a:lnTo>
                    <a:pt x="2131" y="12267"/>
                  </a:lnTo>
                  <a:lnTo>
                    <a:pt x="2433" y="12281"/>
                  </a:lnTo>
                  <a:lnTo>
                    <a:pt x="2735" y="12267"/>
                  </a:lnTo>
                  <a:lnTo>
                    <a:pt x="3055" y="12241"/>
                  </a:lnTo>
                  <a:lnTo>
                    <a:pt x="3357" y="12189"/>
                  </a:lnTo>
                  <a:lnTo>
                    <a:pt x="3623" y="12084"/>
                  </a:lnTo>
                  <a:lnTo>
                    <a:pt x="3872" y="11979"/>
                  </a:lnTo>
                  <a:lnTo>
                    <a:pt x="4103" y="11861"/>
                  </a:lnTo>
                  <a:lnTo>
                    <a:pt x="4316" y="11704"/>
                  </a:lnTo>
                  <a:lnTo>
                    <a:pt x="4582" y="11612"/>
                  </a:lnTo>
                  <a:lnTo>
                    <a:pt x="4849" y="11533"/>
                  </a:lnTo>
                  <a:lnTo>
                    <a:pt x="5169" y="11507"/>
                  </a:lnTo>
                  <a:lnTo>
                    <a:pt x="5506" y="11481"/>
                  </a:lnTo>
                  <a:lnTo>
                    <a:pt x="5808" y="11507"/>
                  </a:lnTo>
                  <a:lnTo>
                    <a:pt x="6146" y="11560"/>
                  </a:lnTo>
                  <a:lnTo>
                    <a:pt x="6501" y="11651"/>
                  </a:lnTo>
                  <a:lnTo>
                    <a:pt x="6803" y="11783"/>
                  </a:lnTo>
                  <a:lnTo>
                    <a:pt x="7105" y="11940"/>
                  </a:lnTo>
                  <a:lnTo>
                    <a:pt x="7353" y="12110"/>
                  </a:lnTo>
                  <a:lnTo>
                    <a:pt x="7584" y="12333"/>
                  </a:lnTo>
                  <a:lnTo>
                    <a:pt x="7798" y="12595"/>
                  </a:lnTo>
                  <a:lnTo>
                    <a:pt x="7922" y="12870"/>
                  </a:lnTo>
                  <a:lnTo>
                    <a:pt x="8028" y="13198"/>
                  </a:lnTo>
                  <a:lnTo>
                    <a:pt x="8064" y="13526"/>
                  </a:lnTo>
                  <a:lnTo>
                    <a:pt x="8028" y="13775"/>
                  </a:lnTo>
                  <a:lnTo>
                    <a:pt x="7922" y="13998"/>
                  </a:lnTo>
                  <a:lnTo>
                    <a:pt x="7798" y="14220"/>
                  </a:lnTo>
                  <a:lnTo>
                    <a:pt x="7584" y="14404"/>
                  </a:lnTo>
                  <a:lnTo>
                    <a:pt x="7353" y="14574"/>
                  </a:lnTo>
                  <a:lnTo>
                    <a:pt x="7105" y="14732"/>
                  </a:lnTo>
                  <a:lnTo>
                    <a:pt x="6803" y="14850"/>
                  </a:lnTo>
                  <a:lnTo>
                    <a:pt x="6501" y="14954"/>
                  </a:lnTo>
                  <a:lnTo>
                    <a:pt x="6146" y="15033"/>
                  </a:lnTo>
                  <a:lnTo>
                    <a:pt x="5808" y="15085"/>
                  </a:lnTo>
                  <a:lnTo>
                    <a:pt x="5506" y="15085"/>
                  </a:lnTo>
                  <a:lnTo>
                    <a:pt x="5169" y="15059"/>
                  </a:lnTo>
                  <a:lnTo>
                    <a:pt x="4849" y="15007"/>
                  </a:lnTo>
                  <a:lnTo>
                    <a:pt x="4582" y="14902"/>
                  </a:lnTo>
                  <a:lnTo>
                    <a:pt x="4316" y="14784"/>
                  </a:lnTo>
                  <a:lnTo>
                    <a:pt x="4103" y="14600"/>
                  </a:lnTo>
                  <a:lnTo>
                    <a:pt x="3907" y="14430"/>
                  </a:lnTo>
                  <a:lnTo>
                    <a:pt x="3659" y="14299"/>
                  </a:lnTo>
                  <a:lnTo>
                    <a:pt x="3428" y="14194"/>
                  </a:lnTo>
                  <a:lnTo>
                    <a:pt x="3179" y="14129"/>
                  </a:lnTo>
                  <a:lnTo>
                    <a:pt x="2913" y="14102"/>
                  </a:lnTo>
                  <a:lnTo>
                    <a:pt x="2646" y="14102"/>
                  </a:lnTo>
                  <a:lnTo>
                    <a:pt x="2362" y="14129"/>
                  </a:lnTo>
                  <a:lnTo>
                    <a:pt x="2096" y="14168"/>
                  </a:lnTo>
                  <a:lnTo>
                    <a:pt x="1811" y="14273"/>
                  </a:lnTo>
                  <a:lnTo>
                    <a:pt x="1545" y="14378"/>
                  </a:lnTo>
                  <a:lnTo>
                    <a:pt x="1314" y="14496"/>
                  </a:lnTo>
                  <a:lnTo>
                    <a:pt x="1065" y="14653"/>
                  </a:lnTo>
                  <a:lnTo>
                    <a:pt x="870" y="14797"/>
                  </a:lnTo>
                  <a:lnTo>
                    <a:pt x="657" y="14981"/>
                  </a:lnTo>
                  <a:lnTo>
                    <a:pt x="497" y="15177"/>
                  </a:lnTo>
                  <a:lnTo>
                    <a:pt x="390" y="15413"/>
                  </a:lnTo>
                  <a:lnTo>
                    <a:pt x="284" y="15636"/>
                  </a:lnTo>
                  <a:lnTo>
                    <a:pt x="248" y="15911"/>
                  </a:lnTo>
                  <a:lnTo>
                    <a:pt x="284" y="16239"/>
                  </a:lnTo>
                  <a:lnTo>
                    <a:pt x="319" y="16566"/>
                  </a:lnTo>
                  <a:lnTo>
                    <a:pt x="497" y="17340"/>
                  </a:lnTo>
                  <a:lnTo>
                    <a:pt x="692" y="18152"/>
                  </a:lnTo>
                  <a:lnTo>
                    <a:pt x="799" y="18559"/>
                  </a:lnTo>
                  <a:lnTo>
                    <a:pt x="905" y="18978"/>
                  </a:lnTo>
                  <a:lnTo>
                    <a:pt x="959" y="19384"/>
                  </a:lnTo>
                  <a:lnTo>
                    <a:pt x="994" y="19791"/>
                  </a:lnTo>
                  <a:lnTo>
                    <a:pt x="994" y="20132"/>
                  </a:lnTo>
                  <a:lnTo>
                    <a:pt x="959" y="20485"/>
                  </a:lnTo>
                  <a:lnTo>
                    <a:pt x="941" y="20669"/>
                  </a:lnTo>
                  <a:lnTo>
                    <a:pt x="870" y="20813"/>
                  </a:lnTo>
                  <a:lnTo>
                    <a:pt x="799" y="20970"/>
                  </a:lnTo>
                  <a:lnTo>
                    <a:pt x="692" y="21088"/>
                  </a:lnTo>
                  <a:lnTo>
                    <a:pt x="1474" y="20997"/>
                  </a:lnTo>
                  <a:lnTo>
                    <a:pt x="2291" y="20866"/>
                  </a:lnTo>
                  <a:lnTo>
                    <a:pt x="3108" y="20787"/>
                  </a:lnTo>
                  <a:lnTo>
                    <a:pt x="3907" y="20721"/>
                  </a:lnTo>
                  <a:lnTo>
                    <a:pt x="4653" y="20695"/>
                  </a:lnTo>
                  <a:lnTo>
                    <a:pt x="5364" y="20695"/>
                  </a:lnTo>
                  <a:lnTo>
                    <a:pt x="5701" y="20721"/>
                  </a:lnTo>
                  <a:lnTo>
                    <a:pt x="6057" y="20761"/>
                  </a:lnTo>
                  <a:lnTo>
                    <a:pt x="6323" y="20813"/>
                  </a:lnTo>
                  <a:lnTo>
                    <a:pt x="6625" y="20892"/>
                  </a:lnTo>
                  <a:close/>
                </a:path>
              </a:pathLst>
            </a:custGeom>
            <a:solidFill>
              <a:srgbClr val="FFBE7D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509" name="Puzzle2"/>
            <p:cNvSpPr>
              <a:spLocks noEditPoints="1" noChangeArrowheads="1"/>
            </p:cNvSpPr>
            <p:nvPr/>
          </p:nvSpPr>
          <p:spPr bwMode="auto">
            <a:xfrm>
              <a:off x="-282" y="768"/>
              <a:ext cx="1778" cy="137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5394 w 21600"/>
                <a:gd name="T25" fmla="*/ 6735 h 21600"/>
                <a:gd name="T26" fmla="*/ 16182 w 21600"/>
                <a:gd name="T27" fmla="*/ 20441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4247" y="12354"/>
                  </a:moveTo>
                  <a:lnTo>
                    <a:pt x="4134" y="12468"/>
                  </a:lnTo>
                  <a:lnTo>
                    <a:pt x="4010" y="12581"/>
                  </a:lnTo>
                  <a:lnTo>
                    <a:pt x="3897" y="12637"/>
                  </a:lnTo>
                  <a:lnTo>
                    <a:pt x="3773" y="12694"/>
                  </a:lnTo>
                  <a:lnTo>
                    <a:pt x="3637" y="12694"/>
                  </a:lnTo>
                  <a:lnTo>
                    <a:pt x="3524" y="12694"/>
                  </a:lnTo>
                  <a:lnTo>
                    <a:pt x="3400" y="12665"/>
                  </a:lnTo>
                  <a:lnTo>
                    <a:pt x="3287" y="12609"/>
                  </a:lnTo>
                  <a:lnTo>
                    <a:pt x="3027" y="12496"/>
                  </a:lnTo>
                  <a:lnTo>
                    <a:pt x="2790" y="12340"/>
                  </a:lnTo>
                  <a:lnTo>
                    <a:pt x="2530" y="12142"/>
                  </a:lnTo>
                  <a:lnTo>
                    <a:pt x="2293" y="11987"/>
                  </a:lnTo>
                  <a:lnTo>
                    <a:pt x="2033" y="11817"/>
                  </a:lnTo>
                  <a:lnTo>
                    <a:pt x="1773" y="11676"/>
                  </a:lnTo>
                  <a:lnTo>
                    <a:pt x="1638" y="11662"/>
                  </a:lnTo>
                  <a:lnTo>
                    <a:pt x="1513" y="11634"/>
                  </a:lnTo>
                  <a:lnTo>
                    <a:pt x="1378" y="11634"/>
                  </a:lnTo>
                  <a:lnTo>
                    <a:pt x="1253" y="11634"/>
                  </a:lnTo>
                  <a:lnTo>
                    <a:pt x="1118" y="11662"/>
                  </a:lnTo>
                  <a:lnTo>
                    <a:pt x="971" y="11732"/>
                  </a:lnTo>
                  <a:lnTo>
                    <a:pt x="835" y="11817"/>
                  </a:lnTo>
                  <a:lnTo>
                    <a:pt x="711" y="11959"/>
                  </a:lnTo>
                  <a:lnTo>
                    <a:pt x="553" y="12086"/>
                  </a:lnTo>
                  <a:lnTo>
                    <a:pt x="429" y="12284"/>
                  </a:lnTo>
                  <a:lnTo>
                    <a:pt x="271" y="12524"/>
                  </a:lnTo>
                  <a:lnTo>
                    <a:pt x="146" y="12793"/>
                  </a:lnTo>
                  <a:lnTo>
                    <a:pt x="79" y="12962"/>
                  </a:lnTo>
                  <a:lnTo>
                    <a:pt x="33" y="13146"/>
                  </a:lnTo>
                  <a:lnTo>
                    <a:pt x="11" y="13386"/>
                  </a:lnTo>
                  <a:lnTo>
                    <a:pt x="11" y="13641"/>
                  </a:lnTo>
                  <a:lnTo>
                    <a:pt x="33" y="13881"/>
                  </a:lnTo>
                  <a:lnTo>
                    <a:pt x="101" y="14150"/>
                  </a:lnTo>
                  <a:lnTo>
                    <a:pt x="192" y="14404"/>
                  </a:lnTo>
                  <a:lnTo>
                    <a:pt x="293" y="14645"/>
                  </a:lnTo>
                  <a:lnTo>
                    <a:pt x="451" y="14857"/>
                  </a:lnTo>
                  <a:lnTo>
                    <a:pt x="621" y="15054"/>
                  </a:lnTo>
                  <a:lnTo>
                    <a:pt x="734" y="15125"/>
                  </a:lnTo>
                  <a:lnTo>
                    <a:pt x="835" y="15210"/>
                  </a:lnTo>
                  <a:lnTo>
                    <a:pt x="948" y="15267"/>
                  </a:lnTo>
                  <a:lnTo>
                    <a:pt x="1084" y="15323"/>
                  </a:lnTo>
                  <a:lnTo>
                    <a:pt x="1208" y="15351"/>
                  </a:lnTo>
                  <a:lnTo>
                    <a:pt x="1355" y="15380"/>
                  </a:lnTo>
                  <a:lnTo>
                    <a:pt x="1513" y="15380"/>
                  </a:lnTo>
                  <a:lnTo>
                    <a:pt x="1683" y="15380"/>
                  </a:lnTo>
                  <a:lnTo>
                    <a:pt x="1864" y="15351"/>
                  </a:lnTo>
                  <a:lnTo>
                    <a:pt x="2033" y="15323"/>
                  </a:lnTo>
                  <a:lnTo>
                    <a:pt x="2225" y="15238"/>
                  </a:lnTo>
                  <a:lnTo>
                    <a:pt x="2428" y="15153"/>
                  </a:lnTo>
                  <a:lnTo>
                    <a:pt x="2745" y="15026"/>
                  </a:lnTo>
                  <a:lnTo>
                    <a:pt x="3005" y="14913"/>
                  </a:lnTo>
                  <a:lnTo>
                    <a:pt x="3264" y="14828"/>
                  </a:lnTo>
                  <a:lnTo>
                    <a:pt x="3513" y="14800"/>
                  </a:lnTo>
                  <a:lnTo>
                    <a:pt x="3615" y="14828"/>
                  </a:lnTo>
                  <a:lnTo>
                    <a:pt x="3728" y="14857"/>
                  </a:lnTo>
                  <a:lnTo>
                    <a:pt x="3807" y="14913"/>
                  </a:lnTo>
                  <a:lnTo>
                    <a:pt x="3920" y="14998"/>
                  </a:lnTo>
                  <a:lnTo>
                    <a:pt x="4010" y="15097"/>
                  </a:lnTo>
                  <a:lnTo>
                    <a:pt x="4089" y="15238"/>
                  </a:lnTo>
                  <a:lnTo>
                    <a:pt x="4179" y="15408"/>
                  </a:lnTo>
                  <a:lnTo>
                    <a:pt x="4247" y="15620"/>
                  </a:lnTo>
                  <a:lnTo>
                    <a:pt x="4326" y="15860"/>
                  </a:lnTo>
                  <a:lnTo>
                    <a:pt x="4394" y="16129"/>
                  </a:lnTo>
                  <a:lnTo>
                    <a:pt x="4439" y="16440"/>
                  </a:lnTo>
                  <a:lnTo>
                    <a:pt x="4507" y="16737"/>
                  </a:lnTo>
                  <a:lnTo>
                    <a:pt x="4552" y="17090"/>
                  </a:lnTo>
                  <a:lnTo>
                    <a:pt x="4575" y="17443"/>
                  </a:lnTo>
                  <a:lnTo>
                    <a:pt x="4586" y="17825"/>
                  </a:lnTo>
                  <a:lnTo>
                    <a:pt x="4586" y="18193"/>
                  </a:lnTo>
                  <a:lnTo>
                    <a:pt x="4586" y="18574"/>
                  </a:lnTo>
                  <a:lnTo>
                    <a:pt x="4586" y="18984"/>
                  </a:lnTo>
                  <a:lnTo>
                    <a:pt x="4552" y="19366"/>
                  </a:lnTo>
                  <a:lnTo>
                    <a:pt x="4507" y="19748"/>
                  </a:lnTo>
                  <a:lnTo>
                    <a:pt x="4462" y="20129"/>
                  </a:lnTo>
                  <a:lnTo>
                    <a:pt x="4371" y="20483"/>
                  </a:lnTo>
                  <a:lnTo>
                    <a:pt x="4292" y="20836"/>
                  </a:lnTo>
                  <a:lnTo>
                    <a:pt x="4202" y="21161"/>
                  </a:lnTo>
                  <a:lnTo>
                    <a:pt x="4744" y="21161"/>
                  </a:lnTo>
                  <a:lnTo>
                    <a:pt x="5264" y="21161"/>
                  </a:lnTo>
                  <a:lnTo>
                    <a:pt x="5784" y="21161"/>
                  </a:lnTo>
                  <a:lnTo>
                    <a:pt x="6235" y="21161"/>
                  </a:lnTo>
                  <a:lnTo>
                    <a:pt x="6676" y="21161"/>
                  </a:lnTo>
                  <a:lnTo>
                    <a:pt x="7060" y="21161"/>
                  </a:lnTo>
                  <a:lnTo>
                    <a:pt x="7410" y="21161"/>
                  </a:lnTo>
                  <a:lnTo>
                    <a:pt x="7670" y="21161"/>
                  </a:lnTo>
                  <a:lnTo>
                    <a:pt x="8020" y="21020"/>
                  </a:lnTo>
                  <a:lnTo>
                    <a:pt x="8303" y="20893"/>
                  </a:lnTo>
                  <a:lnTo>
                    <a:pt x="8563" y="20695"/>
                  </a:lnTo>
                  <a:lnTo>
                    <a:pt x="8800" y="20511"/>
                  </a:lnTo>
                  <a:lnTo>
                    <a:pt x="8969" y="20285"/>
                  </a:lnTo>
                  <a:lnTo>
                    <a:pt x="9150" y="20045"/>
                  </a:lnTo>
                  <a:lnTo>
                    <a:pt x="9252" y="19804"/>
                  </a:lnTo>
                  <a:lnTo>
                    <a:pt x="9342" y="19550"/>
                  </a:lnTo>
                  <a:lnTo>
                    <a:pt x="9410" y="19281"/>
                  </a:lnTo>
                  <a:lnTo>
                    <a:pt x="9433" y="19013"/>
                  </a:lnTo>
                  <a:lnTo>
                    <a:pt x="9433" y="18744"/>
                  </a:lnTo>
                  <a:lnTo>
                    <a:pt x="9387" y="18504"/>
                  </a:lnTo>
                  <a:lnTo>
                    <a:pt x="9320" y="18221"/>
                  </a:lnTo>
                  <a:lnTo>
                    <a:pt x="9207" y="17981"/>
                  </a:lnTo>
                  <a:lnTo>
                    <a:pt x="9105" y="17740"/>
                  </a:lnTo>
                  <a:lnTo>
                    <a:pt x="8924" y="17514"/>
                  </a:lnTo>
                  <a:lnTo>
                    <a:pt x="8777" y="17274"/>
                  </a:lnTo>
                  <a:lnTo>
                    <a:pt x="8642" y="17034"/>
                  </a:lnTo>
                  <a:lnTo>
                    <a:pt x="8563" y="16765"/>
                  </a:lnTo>
                  <a:lnTo>
                    <a:pt x="8472" y="16468"/>
                  </a:lnTo>
                  <a:lnTo>
                    <a:pt x="8450" y="16157"/>
                  </a:lnTo>
                  <a:lnTo>
                    <a:pt x="8450" y="15860"/>
                  </a:lnTo>
                  <a:lnTo>
                    <a:pt x="8472" y="15563"/>
                  </a:lnTo>
                  <a:lnTo>
                    <a:pt x="8540" y="15267"/>
                  </a:lnTo>
                  <a:lnTo>
                    <a:pt x="8642" y="14998"/>
                  </a:lnTo>
                  <a:lnTo>
                    <a:pt x="8777" y="14729"/>
                  </a:lnTo>
                  <a:lnTo>
                    <a:pt x="8868" y="14616"/>
                  </a:lnTo>
                  <a:lnTo>
                    <a:pt x="8969" y="14475"/>
                  </a:lnTo>
                  <a:lnTo>
                    <a:pt x="9060" y="14376"/>
                  </a:lnTo>
                  <a:lnTo>
                    <a:pt x="9184" y="14291"/>
                  </a:lnTo>
                  <a:lnTo>
                    <a:pt x="9297" y="14206"/>
                  </a:lnTo>
                  <a:lnTo>
                    <a:pt x="9433" y="14121"/>
                  </a:lnTo>
                  <a:lnTo>
                    <a:pt x="9579" y="14051"/>
                  </a:lnTo>
                  <a:lnTo>
                    <a:pt x="9726" y="13994"/>
                  </a:lnTo>
                  <a:lnTo>
                    <a:pt x="9884" y="13938"/>
                  </a:lnTo>
                  <a:lnTo>
                    <a:pt x="10054" y="13909"/>
                  </a:lnTo>
                  <a:lnTo>
                    <a:pt x="10257" y="13881"/>
                  </a:lnTo>
                  <a:lnTo>
                    <a:pt x="10449" y="13881"/>
                  </a:lnTo>
                  <a:lnTo>
                    <a:pt x="10664" y="13881"/>
                  </a:lnTo>
                  <a:lnTo>
                    <a:pt x="10856" y="13909"/>
                  </a:lnTo>
                  <a:lnTo>
                    <a:pt x="11037" y="13966"/>
                  </a:lnTo>
                  <a:lnTo>
                    <a:pt x="11206" y="14023"/>
                  </a:lnTo>
                  <a:lnTo>
                    <a:pt x="11353" y="14093"/>
                  </a:lnTo>
                  <a:lnTo>
                    <a:pt x="11511" y="14178"/>
                  </a:lnTo>
                  <a:lnTo>
                    <a:pt x="11635" y="14263"/>
                  </a:lnTo>
                  <a:lnTo>
                    <a:pt x="11748" y="14376"/>
                  </a:lnTo>
                  <a:lnTo>
                    <a:pt x="11861" y="14475"/>
                  </a:lnTo>
                  <a:lnTo>
                    <a:pt x="11941" y="14616"/>
                  </a:lnTo>
                  <a:lnTo>
                    <a:pt x="12031" y="14758"/>
                  </a:lnTo>
                  <a:lnTo>
                    <a:pt x="12099" y="14885"/>
                  </a:lnTo>
                  <a:lnTo>
                    <a:pt x="12200" y="15210"/>
                  </a:lnTo>
                  <a:lnTo>
                    <a:pt x="12268" y="15507"/>
                  </a:lnTo>
                  <a:lnTo>
                    <a:pt x="12291" y="15832"/>
                  </a:lnTo>
                  <a:lnTo>
                    <a:pt x="12291" y="16157"/>
                  </a:lnTo>
                  <a:lnTo>
                    <a:pt x="12246" y="16482"/>
                  </a:lnTo>
                  <a:lnTo>
                    <a:pt x="12178" y="16807"/>
                  </a:lnTo>
                  <a:lnTo>
                    <a:pt x="12099" y="17090"/>
                  </a:lnTo>
                  <a:lnTo>
                    <a:pt x="12008" y="17330"/>
                  </a:lnTo>
                  <a:lnTo>
                    <a:pt x="11884" y="17542"/>
                  </a:lnTo>
                  <a:lnTo>
                    <a:pt x="11748" y="17712"/>
                  </a:lnTo>
                  <a:lnTo>
                    <a:pt x="11613" y="17839"/>
                  </a:lnTo>
                  <a:lnTo>
                    <a:pt x="11489" y="18037"/>
                  </a:lnTo>
                  <a:lnTo>
                    <a:pt x="11398" y="18221"/>
                  </a:lnTo>
                  <a:lnTo>
                    <a:pt x="11319" y="18447"/>
                  </a:lnTo>
                  <a:lnTo>
                    <a:pt x="11251" y="18659"/>
                  </a:lnTo>
                  <a:lnTo>
                    <a:pt x="11206" y="18900"/>
                  </a:lnTo>
                  <a:lnTo>
                    <a:pt x="11184" y="19154"/>
                  </a:lnTo>
                  <a:lnTo>
                    <a:pt x="11184" y="19423"/>
                  </a:lnTo>
                  <a:lnTo>
                    <a:pt x="11229" y="19663"/>
                  </a:lnTo>
                  <a:lnTo>
                    <a:pt x="11297" y="19903"/>
                  </a:lnTo>
                  <a:lnTo>
                    <a:pt x="11376" y="20158"/>
                  </a:lnTo>
                  <a:lnTo>
                    <a:pt x="11511" y="20398"/>
                  </a:lnTo>
                  <a:lnTo>
                    <a:pt x="11681" y="20610"/>
                  </a:lnTo>
                  <a:lnTo>
                    <a:pt x="11884" y="20808"/>
                  </a:lnTo>
                  <a:lnTo>
                    <a:pt x="12121" y="20992"/>
                  </a:lnTo>
                  <a:lnTo>
                    <a:pt x="12404" y="21161"/>
                  </a:lnTo>
                  <a:lnTo>
                    <a:pt x="12528" y="21190"/>
                  </a:lnTo>
                  <a:lnTo>
                    <a:pt x="12856" y="21274"/>
                  </a:lnTo>
                  <a:lnTo>
                    <a:pt x="13330" y="21373"/>
                  </a:lnTo>
                  <a:lnTo>
                    <a:pt x="13963" y="21486"/>
                  </a:lnTo>
                  <a:lnTo>
                    <a:pt x="14313" y="21543"/>
                  </a:lnTo>
                  <a:lnTo>
                    <a:pt x="14652" y="21571"/>
                  </a:lnTo>
                  <a:lnTo>
                    <a:pt x="15025" y="21600"/>
                  </a:lnTo>
                  <a:lnTo>
                    <a:pt x="15409" y="21600"/>
                  </a:lnTo>
                  <a:lnTo>
                    <a:pt x="15782" y="21600"/>
                  </a:lnTo>
                  <a:lnTo>
                    <a:pt x="16177" y="21571"/>
                  </a:lnTo>
                  <a:lnTo>
                    <a:pt x="16516" y="21486"/>
                  </a:lnTo>
                  <a:lnTo>
                    <a:pt x="16889" y="21402"/>
                  </a:lnTo>
                  <a:lnTo>
                    <a:pt x="16821" y="21190"/>
                  </a:lnTo>
                  <a:lnTo>
                    <a:pt x="16776" y="20935"/>
                  </a:lnTo>
                  <a:lnTo>
                    <a:pt x="16742" y="20667"/>
                  </a:lnTo>
                  <a:lnTo>
                    <a:pt x="16719" y="20370"/>
                  </a:lnTo>
                  <a:lnTo>
                    <a:pt x="16697" y="19719"/>
                  </a:lnTo>
                  <a:lnTo>
                    <a:pt x="16697" y="19013"/>
                  </a:lnTo>
                  <a:lnTo>
                    <a:pt x="16719" y="18306"/>
                  </a:lnTo>
                  <a:lnTo>
                    <a:pt x="16753" y="17599"/>
                  </a:lnTo>
                  <a:lnTo>
                    <a:pt x="16821" y="16949"/>
                  </a:lnTo>
                  <a:lnTo>
                    <a:pt x="16889" y="16383"/>
                  </a:lnTo>
                  <a:lnTo>
                    <a:pt x="16934" y="16129"/>
                  </a:lnTo>
                  <a:lnTo>
                    <a:pt x="17002" y="15945"/>
                  </a:lnTo>
                  <a:lnTo>
                    <a:pt x="17081" y="15790"/>
                  </a:lnTo>
                  <a:lnTo>
                    <a:pt x="17194" y="15648"/>
                  </a:lnTo>
                  <a:lnTo>
                    <a:pt x="17318" y="15563"/>
                  </a:lnTo>
                  <a:lnTo>
                    <a:pt x="17453" y="15507"/>
                  </a:lnTo>
                  <a:lnTo>
                    <a:pt x="17600" y="15450"/>
                  </a:lnTo>
                  <a:lnTo>
                    <a:pt x="17758" y="15450"/>
                  </a:lnTo>
                  <a:lnTo>
                    <a:pt x="17905" y="15479"/>
                  </a:lnTo>
                  <a:lnTo>
                    <a:pt x="18064" y="15535"/>
                  </a:lnTo>
                  <a:lnTo>
                    <a:pt x="18233" y="15620"/>
                  </a:lnTo>
                  <a:lnTo>
                    <a:pt x="18380" y="15733"/>
                  </a:lnTo>
                  <a:lnTo>
                    <a:pt x="18561" y="15832"/>
                  </a:lnTo>
                  <a:lnTo>
                    <a:pt x="18707" y="15973"/>
                  </a:lnTo>
                  <a:lnTo>
                    <a:pt x="18866" y="16129"/>
                  </a:lnTo>
                  <a:lnTo>
                    <a:pt x="18990" y="16327"/>
                  </a:lnTo>
                  <a:lnTo>
                    <a:pt x="19125" y="16482"/>
                  </a:lnTo>
                  <a:lnTo>
                    <a:pt x="19295" y="16624"/>
                  </a:lnTo>
                  <a:lnTo>
                    <a:pt x="19464" y="16737"/>
                  </a:lnTo>
                  <a:lnTo>
                    <a:pt x="19668" y="16807"/>
                  </a:lnTo>
                  <a:lnTo>
                    <a:pt x="19860" y="16836"/>
                  </a:lnTo>
                  <a:lnTo>
                    <a:pt x="20052" y="16864"/>
                  </a:lnTo>
                  <a:lnTo>
                    <a:pt x="20266" y="16836"/>
                  </a:lnTo>
                  <a:lnTo>
                    <a:pt x="20470" y="16793"/>
                  </a:lnTo>
                  <a:lnTo>
                    <a:pt x="20662" y="16708"/>
                  </a:lnTo>
                  <a:lnTo>
                    <a:pt x="20854" y="16567"/>
                  </a:lnTo>
                  <a:lnTo>
                    <a:pt x="21035" y="16412"/>
                  </a:lnTo>
                  <a:lnTo>
                    <a:pt x="21182" y="16214"/>
                  </a:lnTo>
                  <a:lnTo>
                    <a:pt x="21340" y="16002"/>
                  </a:lnTo>
                  <a:lnTo>
                    <a:pt x="21441" y="15733"/>
                  </a:lnTo>
                  <a:lnTo>
                    <a:pt x="21532" y="15436"/>
                  </a:lnTo>
                  <a:lnTo>
                    <a:pt x="21600" y="15083"/>
                  </a:lnTo>
                  <a:lnTo>
                    <a:pt x="21600" y="14885"/>
                  </a:lnTo>
                  <a:lnTo>
                    <a:pt x="21600" y="14729"/>
                  </a:lnTo>
                  <a:lnTo>
                    <a:pt x="21600" y="14531"/>
                  </a:lnTo>
                  <a:lnTo>
                    <a:pt x="21577" y="14376"/>
                  </a:lnTo>
                  <a:lnTo>
                    <a:pt x="21532" y="14206"/>
                  </a:lnTo>
                  <a:lnTo>
                    <a:pt x="21487" y="14051"/>
                  </a:lnTo>
                  <a:lnTo>
                    <a:pt x="21419" y="13909"/>
                  </a:lnTo>
                  <a:lnTo>
                    <a:pt x="21351" y="13768"/>
                  </a:lnTo>
                  <a:lnTo>
                    <a:pt x="21204" y="13500"/>
                  </a:lnTo>
                  <a:lnTo>
                    <a:pt x="21035" y="13287"/>
                  </a:lnTo>
                  <a:lnTo>
                    <a:pt x="20809" y="13090"/>
                  </a:lnTo>
                  <a:lnTo>
                    <a:pt x="20594" y="12962"/>
                  </a:lnTo>
                  <a:lnTo>
                    <a:pt x="20357" y="12821"/>
                  </a:lnTo>
                  <a:lnTo>
                    <a:pt x="20120" y="12764"/>
                  </a:lnTo>
                  <a:lnTo>
                    <a:pt x="19882" y="12708"/>
                  </a:lnTo>
                  <a:lnTo>
                    <a:pt x="19645" y="12736"/>
                  </a:lnTo>
                  <a:lnTo>
                    <a:pt x="19430" y="12793"/>
                  </a:lnTo>
                  <a:lnTo>
                    <a:pt x="19227" y="12906"/>
                  </a:lnTo>
                  <a:lnTo>
                    <a:pt x="19148" y="12962"/>
                  </a:lnTo>
                  <a:lnTo>
                    <a:pt x="19058" y="13047"/>
                  </a:lnTo>
                  <a:lnTo>
                    <a:pt x="18990" y="13146"/>
                  </a:lnTo>
                  <a:lnTo>
                    <a:pt x="18911" y="13259"/>
                  </a:lnTo>
                  <a:lnTo>
                    <a:pt x="18775" y="13471"/>
                  </a:lnTo>
                  <a:lnTo>
                    <a:pt x="18628" y="13641"/>
                  </a:lnTo>
                  <a:lnTo>
                    <a:pt x="18470" y="13740"/>
                  </a:lnTo>
                  <a:lnTo>
                    <a:pt x="18301" y="13825"/>
                  </a:lnTo>
                  <a:lnTo>
                    <a:pt x="18143" y="13853"/>
                  </a:lnTo>
                  <a:lnTo>
                    <a:pt x="17973" y="13881"/>
                  </a:lnTo>
                  <a:lnTo>
                    <a:pt x="17804" y="13853"/>
                  </a:lnTo>
                  <a:lnTo>
                    <a:pt x="17646" y="13796"/>
                  </a:lnTo>
                  <a:lnTo>
                    <a:pt x="17499" y="13726"/>
                  </a:lnTo>
                  <a:lnTo>
                    <a:pt x="17341" y="13641"/>
                  </a:lnTo>
                  <a:lnTo>
                    <a:pt x="17216" y="13528"/>
                  </a:lnTo>
                  <a:lnTo>
                    <a:pt x="17103" y="13386"/>
                  </a:lnTo>
                  <a:lnTo>
                    <a:pt x="17024" y="13259"/>
                  </a:lnTo>
                  <a:lnTo>
                    <a:pt x="16934" y="13118"/>
                  </a:lnTo>
                  <a:lnTo>
                    <a:pt x="16889" y="12991"/>
                  </a:lnTo>
                  <a:lnTo>
                    <a:pt x="16889" y="12849"/>
                  </a:lnTo>
                  <a:lnTo>
                    <a:pt x="16889" y="12383"/>
                  </a:lnTo>
                  <a:lnTo>
                    <a:pt x="16889" y="11662"/>
                  </a:lnTo>
                  <a:lnTo>
                    <a:pt x="16889" y="10701"/>
                  </a:lnTo>
                  <a:lnTo>
                    <a:pt x="16889" y="9640"/>
                  </a:lnTo>
                  <a:lnTo>
                    <a:pt x="16889" y="8566"/>
                  </a:lnTo>
                  <a:lnTo>
                    <a:pt x="16889" y="7478"/>
                  </a:lnTo>
                  <a:lnTo>
                    <a:pt x="16889" y="6502"/>
                  </a:lnTo>
                  <a:lnTo>
                    <a:pt x="16889" y="5739"/>
                  </a:lnTo>
                  <a:lnTo>
                    <a:pt x="16674" y="5894"/>
                  </a:lnTo>
                  <a:lnTo>
                    <a:pt x="16414" y="6036"/>
                  </a:lnTo>
                  <a:lnTo>
                    <a:pt x="16154" y="6177"/>
                  </a:lnTo>
                  <a:lnTo>
                    <a:pt x="15849" y="6248"/>
                  </a:lnTo>
                  <a:lnTo>
                    <a:pt x="15544" y="6304"/>
                  </a:lnTo>
                  <a:lnTo>
                    <a:pt x="15217" y="6332"/>
                  </a:lnTo>
                  <a:lnTo>
                    <a:pt x="14866" y="6361"/>
                  </a:lnTo>
                  <a:lnTo>
                    <a:pt x="14550" y="6361"/>
                  </a:lnTo>
                  <a:lnTo>
                    <a:pt x="14200" y="6332"/>
                  </a:lnTo>
                  <a:lnTo>
                    <a:pt x="13850" y="6276"/>
                  </a:lnTo>
                  <a:lnTo>
                    <a:pt x="13522" y="6219"/>
                  </a:lnTo>
                  <a:lnTo>
                    <a:pt x="13206" y="6149"/>
                  </a:lnTo>
                  <a:lnTo>
                    <a:pt x="12901" y="6064"/>
                  </a:lnTo>
                  <a:lnTo>
                    <a:pt x="12618" y="5951"/>
                  </a:lnTo>
                  <a:lnTo>
                    <a:pt x="12358" y="5838"/>
                  </a:lnTo>
                  <a:lnTo>
                    <a:pt x="12121" y="5739"/>
                  </a:lnTo>
                  <a:lnTo>
                    <a:pt x="11941" y="5626"/>
                  </a:lnTo>
                  <a:lnTo>
                    <a:pt x="11794" y="5513"/>
                  </a:lnTo>
                  <a:lnTo>
                    <a:pt x="11658" y="5414"/>
                  </a:lnTo>
                  <a:lnTo>
                    <a:pt x="11556" y="5301"/>
                  </a:lnTo>
                  <a:lnTo>
                    <a:pt x="11466" y="5187"/>
                  </a:lnTo>
                  <a:lnTo>
                    <a:pt x="11398" y="5089"/>
                  </a:lnTo>
                  <a:lnTo>
                    <a:pt x="11376" y="4947"/>
                  </a:lnTo>
                  <a:lnTo>
                    <a:pt x="11353" y="4834"/>
                  </a:lnTo>
                  <a:lnTo>
                    <a:pt x="11353" y="4707"/>
                  </a:lnTo>
                  <a:lnTo>
                    <a:pt x="11376" y="4565"/>
                  </a:lnTo>
                  <a:lnTo>
                    <a:pt x="11443" y="4410"/>
                  </a:lnTo>
                  <a:lnTo>
                    <a:pt x="11511" y="4240"/>
                  </a:lnTo>
                  <a:lnTo>
                    <a:pt x="11703" y="3887"/>
                  </a:lnTo>
                  <a:lnTo>
                    <a:pt x="11986" y="3505"/>
                  </a:lnTo>
                  <a:lnTo>
                    <a:pt x="12144" y="3265"/>
                  </a:lnTo>
                  <a:lnTo>
                    <a:pt x="12246" y="3025"/>
                  </a:lnTo>
                  <a:lnTo>
                    <a:pt x="12336" y="2756"/>
                  </a:lnTo>
                  <a:lnTo>
                    <a:pt x="12404" y="2445"/>
                  </a:lnTo>
                  <a:lnTo>
                    <a:pt x="12438" y="2176"/>
                  </a:lnTo>
                  <a:lnTo>
                    <a:pt x="12438" y="1880"/>
                  </a:lnTo>
                  <a:lnTo>
                    <a:pt x="12404" y="1583"/>
                  </a:lnTo>
                  <a:lnTo>
                    <a:pt x="12336" y="1314"/>
                  </a:lnTo>
                  <a:lnTo>
                    <a:pt x="12246" y="1046"/>
                  </a:lnTo>
                  <a:lnTo>
                    <a:pt x="12099" y="791"/>
                  </a:lnTo>
                  <a:lnTo>
                    <a:pt x="12008" y="692"/>
                  </a:lnTo>
                  <a:lnTo>
                    <a:pt x="11918" y="579"/>
                  </a:lnTo>
                  <a:lnTo>
                    <a:pt x="11816" y="466"/>
                  </a:lnTo>
                  <a:lnTo>
                    <a:pt x="11703" y="381"/>
                  </a:lnTo>
                  <a:lnTo>
                    <a:pt x="11579" y="310"/>
                  </a:lnTo>
                  <a:lnTo>
                    <a:pt x="11443" y="226"/>
                  </a:lnTo>
                  <a:lnTo>
                    <a:pt x="11297" y="169"/>
                  </a:lnTo>
                  <a:lnTo>
                    <a:pt x="11138" y="113"/>
                  </a:lnTo>
                  <a:lnTo>
                    <a:pt x="10969" y="56"/>
                  </a:lnTo>
                  <a:lnTo>
                    <a:pt x="10800" y="28"/>
                  </a:lnTo>
                  <a:lnTo>
                    <a:pt x="10619" y="28"/>
                  </a:lnTo>
                  <a:lnTo>
                    <a:pt x="10404" y="28"/>
                  </a:lnTo>
                  <a:lnTo>
                    <a:pt x="10257" y="28"/>
                  </a:lnTo>
                  <a:lnTo>
                    <a:pt x="10076" y="56"/>
                  </a:lnTo>
                  <a:lnTo>
                    <a:pt x="9952" y="84"/>
                  </a:lnTo>
                  <a:lnTo>
                    <a:pt x="9794" y="141"/>
                  </a:lnTo>
                  <a:lnTo>
                    <a:pt x="9692" y="226"/>
                  </a:lnTo>
                  <a:lnTo>
                    <a:pt x="9557" y="282"/>
                  </a:lnTo>
                  <a:lnTo>
                    <a:pt x="9455" y="381"/>
                  </a:lnTo>
                  <a:lnTo>
                    <a:pt x="9365" y="466"/>
                  </a:lnTo>
                  <a:lnTo>
                    <a:pt x="9274" y="579"/>
                  </a:lnTo>
                  <a:lnTo>
                    <a:pt x="9184" y="692"/>
                  </a:lnTo>
                  <a:lnTo>
                    <a:pt x="9128" y="791"/>
                  </a:lnTo>
                  <a:lnTo>
                    <a:pt x="9060" y="932"/>
                  </a:lnTo>
                  <a:lnTo>
                    <a:pt x="8969" y="1201"/>
                  </a:lnTo>
                  <a:lnTo>
                    <a:pt x="8913" y="1498"/>
                  </a:lnTo>
                  <a:lnTo>
                    <a:pt x="8890" y="1795"/>
                  </a:lnTo>
                  <a:lnTo>
                    <a:pt x="8890" y="2120"/>
                  </a:lnTo>
                  <a:lnTo>
                    <a:pt x="8913" y="2445"/>
                  </a:lnTo>
                  <a:lnTo>
                    <a:pt x="8969" y="2756"/>
                  </a:lnTo>
                  <a:lnTo>
                    <a:pt x="9060" y="3081"/>
                  </a:lnTo>
                  <a:lnTo>
                    <a:pt x="9173" y="3378"/>
                  </a:lnTo>
                  <a:lnTo>
                    <a:pt x="9297" y="3647"/>
                  </a:lnTo>
                  <a:lnTo>
                    <a:pt x="9466" y="3887"/>
                  </a:lnTo>
                  <a:lnTo>
                    <a:pt x="9579" y="4085"/>
                  </a:lnTo>
                  <a:lnTo>
                    <a:pt x="9670" y="4269"/>
                  </a:lnTo>
                  <a:lnTo>
                    <a:pt x="9726" y="4467"/>
                  </a:lnTo>
                  <a:lnTo>
                    <a:pt x="9771" y="4650"/>
                  </a:lnTo>
                  <a:lnTo>
                    <a:pt x="9771" y="4834"/>
                  </a:lnTo>
                  <a:lnTo>
                    <a:pt x="9749" y="5032"/>
                  </a:lnTo>
                  <a:lnTo>
                    <a:pt x="9715" y="5216"/>
                  </a:lnTo>
                  <a:lnTo>
                    <a:pt x="9625" y="5385"/>
                  </a:lnTo>
                  <a:lnTo>
                    <a:pt x="9534" y="5513"/>
                  </a:lnTo>
                  <a:lnTo>
                    <a:pt x="9410" y="5626"/>
                  </a:lnTo>
                  <a:lnTo>
                    <a:pt x="9229" y="5710"/>
                  </a:lnTo>
                  <a:lnTo>
                    <a:pt x="9060" y="5767"/>
                  </a:lnTo>
                  <a:lnTo>
                    <a:pt x="8845" y="5767"/>
                  </a:lnTo>
                  <a:lnTo>
                    <a:pt x="8585" y="5739"/>
                  </a:lnTo>
                  <a:lnTo>
                    <a:pt x="8325" y="5654"/>
                  </a:lnTo>
                  <a:lnTo>
                    <a:pt x="8020" y="5513"/>
                  </a:lnTo>
                  <a:lnTo>
                    <a:pt x="7840" y="5442"/>
                  </a:lnTo>
                  <a:lnTo>
                    <a:pt x="7648" y="5385"/>
                  </a:lnTo>
                  <a:lnTo>
                    <a:pt x="7433" y="5329"/>
                  </a:lnTo>
                  <a:lnTo>
                    <a:pt x="7241" y="5301"/>
                  </a:lnTo>
                  <a:lnTo>
                    <a:pt x="6755" y="5301"/>
                  </a:lnTo>
                  <a:lnTo>
                    <a:pt x="6281" y="5329"/>
                  </a:lnTo>
                  <a:lnTo>
                    <a:pt x="5784" y="5385"/>
                  </a:lnTo>
                  <a:lnTo>
                    <a:pt x="5264" y="5498"/>
                  </a:lnTo>
                  <a:lnTo>
                    <a:pt x="4744" y="5597"/>
                  </a:lnTo>
                  <a:lnTo>
                    <a:pt x="4247" y="5739"/>
                  </a:lnTo>
                  <a:lnTo>
                    <a:pt x="4202" y="5894"/>
                  </a:lnTo>
                  <a:lnTo>
                    <a:pt x="4202" y="6191"/>
                  </a:lnTo>
                  <a:lnTo>
                    <a:pt x="4202" y="6545"/>
                  </a:lnTo>
                  <a:lnTo>
                    <a:pt x="4225" y="6954"/>
                  </a:lnTo>
                  <a:lnTo>
                    <a:pt x="4315" y="7930"/>
                  </a:lnTo>
                  <a:lnTo>
                    <a:pt x="4394" y="9018"/>
                  </a:lnTo>
                  <a:lnTo>
                    <a:pt x="4439" y="9570"/>
                  </a:lnTo>
                  <a:lnTo>
                    <a:pt x="4462" y="10107"/>
                  </a:lnTo>
                  <a:lnTo>
                    <a:pt x="4484" y="10630"/>
                  </a:lnTo>
                  <a:lnTo>
                    <a:pt x="4507" y="11082"/>
                  </a:lnTo>
                  <a:lnTo>
                    <a:pt x="4484" y="11520"/>
                  </a:lnTo>
                  <a:lnTo>
                    <a:pt x="4439" y="11874"/>
                  </a:lnTo>
                  <a:lnTo>
                    <a:pt x="4394" y="12029"/>
                  </a:lnTo>
                  <a:lnTo>
                    <a:pt x="4349" y="12171"/>
                  </a:lnTo>
                  <a:lnTo>
                    <a:pt x="4315" y="12284"/>
                  </a:lnTo>
                  <a:lnTo>
                    <a:pt x="4247" y="12354"/>
                  </a:lnTo>
                  <a:close/>
                </a:path>
              </a:pathLst>
            </a:custGeom>
            <a:solidFill>
              <a:srgbClr val="FFFFCC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510" name="Puzzle4"/>
            <p:cNvSpPr>
              <a:spLocks noEditPoints="1" noChangeArrowheads="1"/>
            </p:cNvSpPr>
            <p:nvPr/>
          </p:nvSpPr>
          <p:spPr bwMode="auto">
            <a:xfrm>
              <a:off x="1068" y="752"/>
              <a:ext cx="1072" cy="176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2075 w 21600"/>
                <a:gd name="T25" fmla="*/ 5660 h 21600"/>
                <a:gd name="T26" fmla="*/ 20210 w 21600"/>
                <a:gd name="T27" fmla="*/ 15976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3813" y="10590"/>
                  </a:moveTo>
                  <a:lnTo>
                    <a:pt x="3927" y="10513"/>
                  </a:lnTo>
                  <a:lnTo>
                    <a:pt x="4078" y="10425"/>
                  </a:lnTo>
                  <a:lnTo>
                    <a:pt x="4210" y="10359"/>
                  </a:lnTo>
                  <a:lnTo>
                    <a:pt x="4361" y="10315"/>
                  </a:lnTo>
                  <a:lnTo>
                    <a:pt x="4682" y="10237"/>
                  </a:lnTo>
                  <a:lnTo>
                    <a:pt x="5041" y="10193"/>
                  </a:lnTo>
                  <a:lnTo>
                    <a:pt x="5456" y="10171"/>
                  </a:lnTo>
                  <a:lnTo>
                    <a:pt x="5853" y="10193"/>
                  </a:lnTo>
                  <a:lnTo>
                    <a:pt x="6249" y="10260"/>
                  </a:lnTo>
                  <a:lnTo>
                    <a:pt x="6646" y="10337"/>
                  </a:lnTo>
                  <a:lnTo>
                    <a:pt x="7004" y="10469"/>
                  </a:lnTo>
                  <a:lnTo>
                    <a:pt x="7363" y="10612"/>
                  </a:lnTo>
                  <a:lnTo>
                    <a:pt x="7665" y="10788"/>
                  </a:lnTo>
                  <a:lnTo>
                    <a:pt x="7911" y="10998"/>
                  </a:lnTo>
                  <a:lnTo>
                    <a:pt x="8024" y="11097"/>
                  </a:lnTo>
                  <a:lnTo>
                    <a:pt x="8137" y="11207"/>
                  </a:lnTo>
                  <a:lnTo>
                    <a:pt x="8194" y="11340"/>
                  </a:lnTo>
                  <a:lnTo>
                    <a:pt x="8269" y="11461"/>
                  </a:lnTo>
                  <a:lnTo>
                    <a:pt x="8307" y="11593"/>
                  </a:lnTo>
                  <a:lnTo>
                    <a:pt x="8307" y="11714"/>
                  </a:lnTo>
                  <a:lnTo>
                    <a:pt x="8307" y="11868"/>
                  </a:lnTo>
                  <a:lnTo>
                    <a:pt x="8307" y="12012"/>
                  </a:lnTo>
                  <a:lnTo>
                    <a:pt x="8194" y="12265"/>
                  </a:lnTo>
                  <a:lnTo>
                    <a:pt x="8062" y="12519"/>
                  </a:lnTo>
                  <a:lnTo>
                    <a:pt x="7873" y="12706"/>
                  </a:lnTo>
                  <a:lnTo>
                    <a:pt x="7627" y="12904"/>
                  </a:lnTo>
                  <a:lnTo>
                    <a:pt x="7363" y="13048"/>
                  </a:lnTo>
                  <a:lnTo>
                    <a:pt x="7080" y="13180"/>
                  </a:lnTo>
                  <a:lnTo>
                    <a:pt x="6759" y="13257"/>
                  </a:lnTo>
                  <a:lnTo>
                    <a:pt x="6419" y="13345"/>
                  </a:lnTo>
                  <a:lnTo>
                    <a:pt x="6098" y="13389"/>
                  </a:lnTo>
                  <a:lnTo>
                    <a:pt x="5739" y="13389"/>
                  </a:lnTo>
                  <a:lnTo>
                    <a:pt x="5418" y="13389"/>
                  </a:lnTo>
                  <a:lnTo>
                    <a:pt x="5079" y="13345"/>
                  </a:lnTo>
                  <a:lnTo>
                    <a:pt x="4758" y="13301"/>
                  </a:lnTo>
                  <a:lnTo>
                    <a:pt x="4474" y="13213"/>
                  </a:lnTo>
                  <a:lnTo>
                    <a:pt x="4172" y="13114"/>
                  </a:lnTo>
                  <a:lnTo>
                    <a:pt x="3965" y="12982"/>
                  </a:lnTo>
                  <a:lnTo>
                    <a:pt x="3738" y="12838"/>
                  </a:lnTo>
                  <a:lnTo>
                    <a:pt x="3493" y="12706"/>
                  </a:lnTo>
                  <a:lnTo>
                    <a:pt x="3228" y="12607"/>
                  </a:lnTo>
                  <a:lnTo>
                    <a:pt x="2945" y="12519"/>
                  </a:lnTo>
                  <a:lnTo>
                    <a:pt x="2700" y="12431"/>
                  </a:lnTo>
                  <a:lnTo>
                    <a:pt x="2397" y="12375"/>
                  </a:lnTo>
                  <a:lnTo>
                    <a:pt x="2152" y="12331"/>
                  </a:lnTo>
                  <a:lnTo>
                    <a:pt x="1888" y="12309"/>
                  </a:lnTo>
                  <a:lnTo>
                    <a:pt x="1642" y="12309"/>
                  </a:lnTo>
                  <a:lnTo>
                    <a:pt x="1397" y="12331"/>
                  </a:lnTo>
                  <a:lnTo>
                    <a:pt x="1170" y="12397"/>
                  </a:lnTo>
                  <a:lnTo>
                    <a:pt x="962" y="12453"/>
                  </a:lnTo>
                  <a:lnTo>
                    <a:pt x="774" y="12563"/>
                  </a:lnTo>
                  <a:lnTo>
                    <a:pt x="623" y="12684"/>
                  </a:lnTo>
                  <a:lnTo>
                    <a:pt x="528" y="12838"/>
                  </a:lnTo>
                  <a:lnTo>
                    <a:pt x="453" y="13026"/>
                  </a:lnTo>
                  <a:lnTo>
                    <a:pt x="339" y="13477"/>
                  </a:lnTo>
                  <a:lnTo>
                    <a:pt x="226" y="13984"/>
                  </a:lnTo>
                  <a:lnTo>
                    <a:pt x="151" y="14535"/>
                  </a:lnTo>
                  <a:lnTo>
                    <a:pt x="113" y="15075"/>
                  </a:lnTo>
                  <a:lnTo>
                    <a:pt x="113" y="15626"/>
                  </a:lnTo>
                  <a:lnTo>
                    <a:pt x="151" y="16133"/>
                  </a:lnTo>
                  <a:lnTo>
                    <a:pt x="188" y="16376"/>
                  </a:lnTo>
                  <a:lnTo>
                    <a:pt x="264" y="16585"/>
                  </a:lnTo>
                  <a:lnTo>
                    <a:pt x="339" y="16773"/>
                  </a:lnTo>
                  <a:lnTo>
                    <a:pt x="453" y="16938"/>
                  </a:lnTo>
                  <a:lnTo>
                    <a:pt x="1095" y="16883"/>
                  </a:lnTo>
                  <a:lnTo>
                    <a:pt x="1963" y="16795"/>
                  </a:lnTo>
                  <a:lnTo>
                    <a:pt x="2945" y="16751"/>
                  </a:lnTo>
                  <a:lnTo>
                    <a:pt x="3965" y="16706"/>
                  </a:lnTo>
                  <a:lnTo>
                    <a:pt x="5022" y="16684"/>
                  </a:lnTo>
                  <a:lnTo>
                    <a:pt x="5947" y="16684"/>
                  </a:lnTo>
                  <a:lnTo>
                    <a:pt x="6759" y="16706"/>
                  </a:lnTo>
                  <a:lnTo>
                    <a:pt x="7363" y="16751"/>
                  </a:lnTo>
                  <a:lnTo>
                    <a:pt x="7948" y="16839"/>
                  </a:lnTo>
                  <a:lnTo>
                    <a:pt x="8458" y="16916"/>
                  </a:lnTo>
                  <a:lnTo>
                    <a:pt x="8893" y="17026"/>
                  </a:lnTo>
                  <a:lnTo>
                    <a:pt x="9289" y="17158"/>
                  </a:lnTo>
                  <a:lnTo>
                    <a:pt x="9572" y="17280"/>
                  </a:lnTo>
                  <a:lnTo>
                    <a:pt x="9799" y="17412"/>
                  </a:lnTo>
                  <a:lnTo>
                    <a:pt x="9969" y="17555"/>
                  </a:lnTo>
                  <a:lnTo>
                    <a:pt x="10120" y="17687"/>
                  </a:lnTo>
                  <a:lnTo>
                    <a:pt x="10158" y="17831"/>
                  </a:lnTo>
                  <a:lnTo>
                    <a:pt x="10195" y="17974"/>
                  </a:lnTo>
                  <a:lnTo>
                    <a:pt x="10158" y="18128"/>
                  </a:lnTo>
                  <a:lnTo>
                    <a:pt x="10082" y="18271"/>
                  </a:lnTo>
                  <a:lnTo>
                    <a:pt x="9969" y="18426"/>
                  </a:lnTo>
                  <a:lnTo>
                    <a:pt x="9837" y="18569"/>
                  </a:lnTo>
                  <a:lnTo>
                    <a:pt x="9648" y="18701"/>
                  </a:lnTo>
                  <a:lnTo>
                    <a:pt x="9440" y="18822"/>
                  </a:lnTo>
                  <a:lnTo>
                    <a:pt x="9213" y="18999"/>
                  </a:lnTo>
                  <a:lnTo>
                    <a:pt x="9044" y="19186"/>
                  </a:lnTo>
                  <a:lnTo>
                    <a:pt x="8893" y="19395"/>
                  </a:lnTo>
                  <a:lnTo>
                    <a:pt x="8817" y="19627"/>
                  </a:lnTo>
                  <a:lnTo>
                    <a:pt x="8779" y="19858"/>
                  </a:lnTo>
                  <a:lnTo>
                    <a:pt x="8779" y="20112"/>
                  </a:lnTo>
                  <a:lnTo>
                    <a:pt x="8855" y="20354"/>
                  </a:lnTo>
                  <a:lnTo>
                    <a:pt x="8968" y="20586"/>
                  </a:lnTo>
                  <a:lnTo>
                    <a:pt x="9138" y="20817"/>
                  </a:lnTo>
                  <a:lnTo>
                    <a:pt x="9365" y="21026"/>
                  </a:lnTo>
                  <a:lnTo>
                    <a:pt x="9610" y="21192"/>
                  </a:lnTo>
                  <a:lnTo>
                    <a:pt x="9950" y="21368"/>
                  </a:lnTo>
                  <a:lnTo>
                    <a:pt x="10120" y="21445"/>
                  </a:lnTo>
                  <a:lnTo>
                    <a:pt x="10346" y="21511"/>
                  </a:lnTo>
                  <a:lnTo>
                    <a:pt x="10516" y="21555"/>
                  </a:lnTo>
                  <a:lnTo>
                    <a:pt x="10743" y="21600"/>
                  </a:lnTo>
                  <a:lnTo>
                    <a:pt x="10988" y="21644"/>
                  </a:lnTo>
                  <a:lnTo>
                    <a:pt x="11215" y="21666"/>
                  </a:lnTo>
                  <a:lnTo>
                    <a:pt x="11498" y="21666"/>
                  </a:lnTo>
                  <a:lnTo>
                    <a:pt x="11762" y="21666"/>
                  </a:lnTo>
                  <a:lnTo>
                    <a:pt x="12253" y="21644"/>
                  </a:lnTo>
                  <a:lnTo>
                    <a:pt x="12763" y="21577"/>
                  </a:lnTo>
                  <a:lnTo>
                    <a:pt x="13197" y="21467"/>
                  </a:lnTo>
                  <a:lnTo>
                    <a:pt x="13556" y="21346"/>
                  </a:lnTo>
                  <a:lnTo>
                    <a:pt x="13896" y="21192"/>
                  </a:lnTo>
                  <a:lnTo>
                    <a:pt x="14179" y="21026"/>
                  </a:lnTo>
                  <a:lnTo>
                    <a:pt x="14444" y="20839"/>
                  </a:lnTo>
                  <a:lnTo>
                    <a:pt x="14576" y="20641"/>
                  </a:lnTo>
                  <a:lnTo>
                    <a:pt x="14727" y="20431"/>
                  </a:lnTo>
                  <a:lnTo>
                    <a:pt x="14765" y="20200"/>
                  </a:lnTo>
                  <a:lnTo>
                    <a:pt x="14802" y="19991"/>
                  </a:lnTo>
                  <a:lnTo>
                    <a:pt x="14727" y="19759"/>
                  </a:lnTo>
                  <a:lnTo>
                    <a:pt x="14613" y="19550"/>
                  </a:lnTo>
                  <a:lnTo>
                    <a:pt x="14444" y="19307"/>
                  </a:lnTo>
                  <a:lnTo>
                    <a:pt x="14217" y="19098"/>
                  </a:lnTo>
                  <a:lnTo>
                    <a:pt x="13934" y="18911"/>
                  </a:lnTo>
                  <a:lnTo>
                    <a:pt x="13669" y="18745"/>
                  </a:lnTo>
                  <a:lnTo>
                    <a:pt x="13462" y="18547"/>
                  </a:lnTo>
                  <a:lnTo>
                    <a:pt x="13311" y="18337"/>
                  </a:lnTo>
                  <a:lnTo>
                    <a:pt x="13197" y="18150"/>
                  </a:lnTo>
                  <a:lnTo>
                    <a:pt x="13122" y="17941"/>
                  </a:lnTo>
                  <a:lnTo>
                    <a:pt x="13122" y="17720"/>
                  </a:lnTo>
                  <a:lnTo>
                    <a:pt x="13122" y="17533"/>
                  </a:lnTo>
                  <a:lnTo>
                    <a:pt x="13197" y="17346"/>
                  </a:lnTo>
                  <a:lnTo>
                    <a:pt x="13273" y="17158"/>
                  </a:lnTo>
                  <a:lnTo>
                    <a:pt x="13386" y="16982"/>
                  </a:lnTo>
                  <a:lnTo>
                    <a:pt x="13537" y="16839"/>
                  </a:lnTo>
                  <a:lnTo>
                    <a:pt x="13707" y="16706"/>
                  </a:lnTo>
                  <a:lnTo>
                    <a:pt x="13896" y="16607"/>
                  </a:lnTo>
                  <a:lnTo>
                    <a:pt x="14104" y="16519"/>
                  </a:lnTo>
                  <a:lnTo>
                    <a:pt x="14330" y="16453"/>
                  </a:lnTo>
                  <a:lnTo>
                    <a:pt x="14538" y="16431"/>
                  </a:lnTo>
                  <a:lnTo>
                    <a:pt x="14897" y="16453"/>
                  </a:lnTo>
                  <a:lnTo>
                    <a:pt x="15406" y="16497"/>
                  </a:lnTo>
                  <a:lnTo>
                    <a:pt x="16105" y="16541"/>
                  </a:lnTo>
                  <a:lnTo>
                    <a:pt x="16898" y="16607"/>
                  </a:lnTo>
                  <a:lnTo>
                    <a:pt x="17804" y="16651"/>
                  </a:lnTo>
                  <a:lnTo>
                    <a:pt x="18786" y="16684"/>
                  </a:lnTo>
                  <a:lnTo>
                    <a:pt x="19844" y="16728"/>
                  </a:lnTo>
                  <a:lnTo>
                    <a:pt x="20920" y="16751"/>
                  </a:lnTo>
                  <a:lnTo>
                    <a:pt x="21109" y="16497"/>
                  </a:lnTo>
                  <a:lnTo>
                    <a:pt x="21241" y="16222"/>
                  </a:lnTo>
                  <a:lnTo>
                    <a:pt x="21392" y="15946"/>
                  </a:lnTo>
                  <a:lnTo>
                    <a:pt x="21467" y="15648"/>
                  </a:lnTo>
                  <a:lnTo>
                    <a:pt x="21543" y="15351"/>
                  </a:lnTo>
                  <a:lnTo>
                    <a:pt x="21618" y="15042"/>
                  </a:lnTo>
                  <a:lnTo>
                    <a:pt x="21618" y="14745"/>
                  </a:lnTo>
                  <a:lnTo>
                    <a:pt x="21618" y="14447"/>
                  </a:lnTo>
                  <a:lnTo>
                    <a:pt x="21618" y="14150"/>
                  </a:lnTo>
                  <a:lnTo>
                    <a:pt x="21581" y="13852"/>
                  </a:lnTo>
                  <a:lnTo>
                    <a:pt x="21505" y="13577"/>
                  </a:lnTo>
                  <a:lnTo>
                    <a:pt x="21430" y="13301"/>
                  </a:lnTo>
                  <a:lnTo>
                    <a:pt x="21354" y="13048"/>
                  </a:lnTo>
                  <a:lnTo>
                    <a:pt x="21241" y="12816"/>
                  </a:lnTo>
                  <a:lnTo>
                    <a:pt x="21146" y="12607"/>
                  </a:lnTo>
                  <a:lnTo>
                    <a:pt x="21033" y="12431"/>
                  </a:lnTo>
                  <a:lnTo>
                    <a:pt x="20920" y="12265"/>
                  </a:lnTo>
                  <a:lnTo>
                    <a:pt x="20769" y="12144"/>
                  </a:lnTo>
                  <a:lnTo>
                    <a:pt x="20637" y="12034"/>
                  </a:lnTo>
                  <a:lnTo>
                    <a:pt x="20486" y="11946"/>
                  </a:lnTo>
                  <a:lnTo>
                    <a:pt x="20297" y="11891"/>
                  </a:lnTo>
                  <a:lnTo>
                    <a:pt x="20165" y="11846"/>
                  </a:lnTo>
                  <a:lnTo>
                    <a:pt x="19976" y="11824"/>
                  </a:lnTo>
                  <a:lnTo>
                    <a:pt x="19806" y="11802"/>
                  </a:lnTo>
                  <a:lnTo>
                    <a:pt x="19390" y="11824"/>
                  </a:lnTo>
                  <a:lnTo>
                    <a:pt x="18956" y="11891"/>
                  </a:lnTo>
                  <a:lnTo>
                    <a:pt x="18503" y="11968"/>
                  </a:lnTo>
                  <a:lnTo>
                    <a:pt x="17993" y="12078"/>
                  </a:lnTo>
                  <a:lnTo>
                    <a:pt x="17653" y="12144"/>
                  </a:lnTo>
                  <a:lnTo>
                    <a:pt x="17332" y="12199"/>
                  </a:lnTo>
                  <a:lnTo>
                    <a:pt x="17049" y="12221"/>
                  </a:lnTo>
                  <a:lnTo>
                    <a:pt x="16747" y="12243"/>
                  </a:lnTo>
                  <a:lnTo>
                    <a:pt x="16464" y="12243"/>
                  </a:lnTo>
                  <a:lnTo>
                    <a:pt x="16218" y="12243"/>
                  </a:lnTo>
                  <a:lnTo>
                    <a:pt x="15992" y="12221"/>
                  </a:lnTo>
                  <a:lnTo>
                    <a:pt x="15746" y="12199"/>
                  </a:lnTo>
                  <a:lnTo>
                    <a:pt x="15520" y="12155"/>
                  </a:lnTo>
                  <a:lnTo>
                    <a:pt x="15350" y="12122"/>
                  </a:lnTo>
                  <a:lnTo>
                    <a:pt x="15161" y="12056"/>
                  </a:lnTo>
                  <a:lnTo>
                    <a:pt x="14972" y="11990"/>
                  </a:lnTo>
                  <a:lnTo>
                    <a:pt x="14689" y="11846"/>
                  </a:lnTo>
                  <a:lnTo>
                    <a:pt x="14444" y="11670"/>
                  </a:lnTo>
                  <a:lnTo>
                    <a:pt x="14255" y="11483"/>
                  </a:lnTo>
                  <a:lnTo>
                    <a:pt x="14104" y="11295"/>
                  </a:lnTo>
                  <a:lnTo>
                    <a:pt x="14028" y="11086"/>
                  </a:lnTo>
                  <a:lnTo>
                    <a:pt x="13972" y="10888"/>
                  </a:lnTo>
                  <a:lnTo>
                    <a:pt x="13972" y="10700"/>
                  </a:lnTo>
                  <a:lnTo>
                    <a:pt x="14009" y="10513"/>
                  </a:lnTo>
                  <a:lnTo>
                    <a:pt x="14066" y="10359"/>
                  </a:lnTo>
                  <a:lnTo>
                    <a:pt x="14179" y="10215"/>
                  </a:lnTo>
                  <a:lnTo>
                    <a:pt x="14406" y="10006"/>
                  </a:lnTo>
                  <a:lnTo>
                    <a:pt x="14651" y="9830"/>
                  </a:lnTo>
                  <a:lnTo>
                    <a:pt x="14878" y="9686"/>
                  </a:lnTo>
                  <a:lnTo>
                    <a:pt x="15123" y="9554"/>
                  </a:lnTo>
                  <a:lnTo>
                    <a:pt x="15350" y="9477"/>
                  </a:lnTo>
                  <a:lnTo>
                    <a:pt x="15558" y="9411"/>
                  </a:lnTo>
                  <a:lnTo>
                    <a:pt x="15803" y="9345"/>
                  </a:lnTo>
                  <a:lnTo>
                    <a:pt x="16030" y="9323"/>
                  </a:lnTo>
                  <a:lnTo>
                    <a:pt x="16256" y="9301"/>
                  </a:lnTo>
                  <a:lnTo>
                    <a:pt x="16464" y="9323"/>
                  </a:lnTo>
                  <a:lnTo>
                    <a:pt x="16690" y="9345"/>
                  </a:lnTo>
                  <a:lnTo>
                    <a:pt x="16898" y="9367"/>
                  </a:lnTo>
                  <a:lnTo>
                    <a:pt x="17332" y="9477"/>
                  </a:lnTo>
                  <a:lnTo>
                    <a:pt x="17767" y="9598"/>
                  </a:lnTo>
                  <a:lnTo>
                    <a:pt x="18163" y="9731"/>
                  </a:lnTo>
                  <a:lnTo>
                    <a:pt x="18597" y="9874"/>
                  </a:lnTo>
                  <a:lnTo>
                    <a:pt x="18994" y="10006"/>
                  </a:lnTo>
                  <a:lnTo>
                    <a:pt x="19428" y="10083"/>
                  </a:lnTo>
                  <a:lnTo>
                    <a:pt x="19617" y="10127"/>
                  </a:lnTo>
                  <a:lnTo>
                    <a:pt x="19844" y="10149"/>
                  </a:lnTo>
                  <a:lnTo>
                    <a:pt x="20013" y="10149"/>
                  </a:lnTo>
                  <a:lnTo>
                    <a:pt x="20240" y="10127"/>
                  </a:lnTo>
                  <a:lnTo>
                    <a:pt x="20410" y="10105"/>
                  </a:lnTo>
                  <a:lnTo>
                    <a:pt x="20637" y="10061"/>
                  </a:lnTo>
                  <a:lnTo>
                    <a:pt x="20844" y="9984"/>
                  </a:lnTo>
                  <a:lnTo>
                    <a:pt x="21033" y="9896"/>
                  </a:lnTo>
                  <a:lnTo>
                    <a:pt x="21146" y="9830"/>
                  </a:lnTo>
                  <a:lnTo>
                    <a:pt x="21203" y="9753"/>
                  </a:lnTo>
                  <a:lnTo>
                    <a:pt x="21279" y="9642"/>
                  </a:lnTo>
                  <a:lnTo>
                    <a:pt x="21354" y="9521"/>
                  </a:lnTo>
                  <a:lnTo>
                    <a:pt x="21430" y="9246"/>
                  </a:lnTo>
                  <a:lnTo>
                    <a:pt x="21430" y="8904"/>
                  </a:lnTo>
                  <a:lnTo>
                    <a:pt x="21430" y="8540"/>
                  </a:lnTo>
                  <a:lnTo>
                    <a:pt x="21392" y="8144"/>
                  </a:lnTo>
                  <a:lnTo>
                    <a:pt x="21354" y="7714"/>
                  </a:lnTo>
                  <a:lnTo>
                    <a:pt x="21279" y="7295"/>
                  </a:lnTo>
                  <a:lnTo>
                    <a:pt x="21146" y="6446"/>
                  </a:lnTo>
                  <a:lnTo>
                    <a:pt x="20995" y="5686"/>
                  </a:lnTo>
                  <a:lnTo>
                    <a:pt x="20958" y="5366"/>
                  </a:lnTo>
                  <a:lnTo>
                    <a:pt x="20958" y="5091"/>
                  </a:lnTo>
                  <a:lnTo>
                    <a:pt x="20958" y="4860"/>
                  </a:lnTo>
                  <a:lnTo>
                    <a:pt x="21033" y="4716"/>
                  </a:lnTo>
                  <a:lnTo>
                    <a:pt x="20637" y="4860"/>
                  </a:lnTo>
                  <a:lnTo>
                    <a:pt x="20127" y="4992"/>
                  </a:lnTo>
                  <a:lnTo>
                    <a:pt x="19617" y="5069"/>
                  </a:lnTo>
                  <a:lnTo>
                    <a:pt x="19032" y="5157"/>
                  </a:lnTo>
                  <a:lnTo>
                    <a:pt x="18465" y="5201"/>
                  </a:lnTo>
                  <a:lnTo>
                    <a:pt x="17842" y="5245"/>
                  </a:lnTo>
                  <a:lnTo>
                    <a:pt x="17219" y="5267"/>
                  </a:lnTo>
                  <a:lnTo>
                    <a:pt x="16615" y="5267"/>
                  </a:lnTo>
                  <a:lnTo>
                    <a:pt x="15992" y="5245"/>
                  </a:lnTo>
                  <a:lnTo>
                    <a:pt x="15369" y="5201"/>
                  </a:lnTo>
                  <a:lnTo>
                    <a:pt x="14840" y="5157"/>
                  </a:lnTo>
                  <a:lnTo>
                    <a:pt x="14293" y="5091"/>
                  </a:lnTo>
                  <a:lnTo>
                    <a:pt x="13783" y="5014"/>
                  </a:lnTo>
                  <a:lnTo>
                    <a:pt x="13386" y="4926"/>
                  </a:lnTo>
                  <a:lnTo>
                    <a:pt x="13027" y="4815"/>
                  </a:lnTo>
                  <a:lnTo>
                    <a:pt x="12725" y="4716"/>
                  </a:lnTo>
                  <a:lnTo>
                    <a:pt x="12480" y="4606"/>
                  </a:lnTo>
                  <a:lnTo>
                    <a:pt x="12291" y="4496"/>
                  </a:lnTo>
                  <a:lnTo>
                    <a:pt x="12197" y="4397"/>
                  </a:lnTo>
                  <a:lnTo>
                    <a:pt x="12083" y="4286"/>
                  </a:lnTo>
                  <a:lnTo>
                    <a:pt x="12046" y="4187"/>
                  </a:lnTo>
                  <a:lnTo>
                    <a:pt x="12008" y="4077"/>
                  </a:lnTo>
                  <a:lnTo>
                    <a:pt x="12046" y="3967"/>
                  </a:lnTo>
                  <a:lnTo>
                    <a:pt x="12121" y="3868"/>
                  </a:lnTo>
                  <a:lnTo>
                    <a:pt x="12197" y="3735"/>
                  </a:lnTo>
                  <a:lnTo>
                    <a:pt x="12291" y="3614"/>
                  </a:lnTo>
                  <a:lnTo>
                    <a:pt x="12442" y="3482"/>
                  </a:lnTo>
                  <a:lnTo>
                    <a:pt x="12631" y="3361"/>
                  </a:lnTo>
                  <a:lnTo>
                    <a:pt x="13065" y="3085"/>
                  </a:lnTo>
                  <a:lnTo>
                    <a:pt x="13537" y="2766"/>
                  </a:lnTo>
                  <a:lnTo>
                    <a:pt x="13783" y="2578"/>
                  </a:lnTo>
                  <a:lnTo>
                    <a:pt x="13934" y="2380"/>
                  </a:lnTo>
                  <a:lnTo>
                    <a:pt x="14028" y="2171"/>
                  </a:lnTo>
                  <a:lnTo>
                    <a:pt x="14104" y="1961"/>
                  </a:lnTo>
                  <a:lnTo>
                    <a:pt x="14104" y="1730"/>
                  </a:lnTo>
                  <a:lnTo>
                    <a:pt x="14066" y="1498"/>
                  </a:lnTo>
                  <a:lnTo>
                    <a:pt x="13972" y="1267"/>
                  </a:lnTo>
                  <a:lnTo>
                    <a:pt x="13820" y="1057"/>
                  </a:lnTo>
                  <a:lnTo>
                    <a:pt x="13594" y="837"/>
                  </a:lnTo>
                  <a:lnTo>
                    <a:pt x="13386" y="628"/>
                  </a:lnTo>
                  <a:lnTo>
                    <a:pt x="13103" y="462"/>
                  </a:lnTo>
                  <a:lnTo>
                    <a:pt x="12763" y="308"/>
                  </a:lnTo>
                  <a:lnTo>
                    <a:pt x="12404" y="187"/>
                  </a:lnTo>
                  <a:lnTo>
                    <a:pt x="12008" y="77"/>
                  </a:lnTo>
                  <a:lnTo>
                    <a:pt x="11574" y="33"/>
                  </a:lnTo>
                  <a:lnTo>
                    <a:pt x="11102" y="11"/>
                  </a:lnTo>
                  <a:lnTo>
                    <a:pt x="10667" y="11"/>
                  </a:lnTo>
                  <a:lnTo>
                    <a:pt x="10233" y="77"/>
                  </a:lnTo>
                  <a:lnTo>
                    <a:pt x="9837" y="187"/>
                  </a:lnTo>
                  <a:lnTo>
                    <a:pt x="9440" y="286"/>
                  </a:lnTo>
                  <a:lnTo>
                    <a:pt x="9062" y="462"/>
                  </a:lnTo>
                  <a:lnTo>
                    <a:pt x="8741" y="628"/>
                  </a:lnTo>
                  <a:lnTo>
                    <a:pt x="8458" y="815"/>
                  </a:lnTo>
                  <a:lnTo>
                    <a:pt x="8232" y="1035"/>
                  </a:lnTo>
                  <a:lnTo>
                    <a:pt x="8062" y="1245"/>
                  </a:lnTo>
                  <a:lnTo>
                    <a:pt x="7911" y="1476"/>
                  </a:lnTo>
                  <a:lnTo>
                    <a:pt x="7835" y="1708"/>
                  </a:lnTo>
                  <a:lnTo>
                    <a:pt x="7797" y="1961"/>
                  </a:lnTo>
                  <a:lnTo>
                    <a:pt x="7835" y="2193"/>
                  </a:lnTo>
                  <a:lnTo>
                    <a:pt x="7948" y="2402"/>
                  </a:lnTo>
                  <a:lnTo>
                    <a:pt x="8062" y="2534"/>
                  </a:lnTo>
                  <a:lnTo>
                    <a:pt x="8175" y="2644"/>
                  </a:lnTo>
                  <a:lnTo>
                    <a:pt x="8269" y="2744"/>
                  </a:lnTo>
                  <a:lnTo>
                    <a:pt x="8420" y="2832"/>
                  </a:lnTo>
                  <a:lnTo>
                    <a:pt x="8704" y="3019"/>
                  </a:lnTo>
                  <a:lnTo>
                    <a:pt x="8968" y="3206"/>
                  </a:lnTo>
                  <a:lnTo>
                    <a:pt x="9138" y="3405"/>
                  </a:lnTo>
                  <a:lnTo>
                    <a:pt x="9327" y="3570"/>
                  </a:lnTo>
                  <a:lnTo>
                    <a:pt x="9440" y="3735"/>
                  </a:lnTo>
                  <a:lnTo>
                    <a:pt x="9516" y="3890"/>
                  </a:lnTo>
                  <a:lnTo>
                    <a:pt x="9534" y="4033"/>
                  </a:lnTo>
                  <a:lnTo>
                    <a:pt x="9534" y="4165"/>
                  </a:lnTo>
                  <a:lnTo>
                    <a:pt x="9516" y="4286"/>
                  </a:lnTo>
                  <a:lnTo>
                    <a:pt x="9440" y="4397"/>
                  </a:lnTo>
                  <a:lnTo>
                    <a:pt x="9327" y="4496"/>
                  </a:lnTo>
                  <a:lnTo>
                    <a:pt x="9176" y="4562"/>
                  </a:lnTo>
                  <a:lnTo>
                    <a:pt x="9006" y="4628"/>
                  </a:lnTo>
                  <a:lnTo>
                    <a:pt x="8779" y="4694"/>
                  </a:lnTo>
                  <a:lnTo>
                    <a:pt x="8534" y="4716"/>
                  </a:lnTo>
                  <a:lnTo>
                    <a:pt x="8232" y="4716"/>
                  </a:lnTo>
                  <a:lnTo>
                    <a:pt x="7118" y="4738"/>
                  </a:lnTo>
                  <a:lnTo>
                    <a:pt x="5947" y="4771"/>
                  </a:lnTo>
                  <a:lnTo>
                    <a:pt x="4795" y="4815"/>
                  </a:lnTo>
                  <a:lnTo>
                    <a:pt x="3681" y="4860"/>
                  </a:lnTo>
                  <a:lnTo>
                    <a:pt x="2662" y="4882"/>
                  </a:lnTo>
                  <a:lnTo>
                    <a:pt x="1755" y="4882"/>
                  </a:lnTo>
                  <a:lnTo>
                    <a:pt x="1359" y="4860"/>
                  </a:lnTo>
                  <a:lnTo>
                    <a:pt x="981" y="4837"/>
                  </a:lnTo>
                  <a:lnTo>
                    <a:pt x="698" y="4771"/>
                  </a:lnTo>
                  <a:lnTo>
                    <a:pt x="453" y="4716"/>
                  </a:lnTo>
                  <a:lnTo>
                    <a:pt x="453" y="5322"/>
                  </a:lnTo>
                  <a:lnTo>
                    <a:pt x="453" y="6083"/>
                  </a:lnTo>
                  <a:lnTo>
                    <a:pt x="453" y="6909"/>
                  </a:lnTo>
                  <a:lnTo>
                    <a:pt x="453" y="7780"/>
                  </a:lnTo>
                  <a:lnTo>
                    <a:pt x="453" y="8606"/>
                  </a:lnTo>
                  <a:lnTo>
                    <a:pt x="453" y="9345"/>
                  </a:lnTo>
                  <a:lnTo>
                    <a:pt x="453" y="9918"/>
                  </a:lnTo>
                  <a:lnTo>
                    <a:pt x="453" y="10282"/>
                  </a:lnTo>
                  <a:lnTo>
                    <a:pt x="490" y="10381"/>
                  </a:lnTo>
                  <a:lnTo>
                    <a:pt x="547" y="10491"/>
                  </a:lnTo>
                  <a:lnTo>
                    <a:pt x="660" y="10590"/>
                  </a:lnTo>
                  <a:lnTo>
                    <a:pt x="811" y="10700"/>
                  </a:lnTo>
                  <a:lnTo>
                    <a:pt x="981" y="10811"/>
                  </a:lnTo>
                  <a:lnTo>
                    <a:pt x="1208" y="10888"/>
                  </a:lnTo>
                  <a:lnTo>
                    <a:pt x="1453" y="10954"/>
                  </a:lnTo>
                  <a:lnTo>
                    <a:pt x="1718" y="11020"/>
                  </a:lnTo>
                  <a:lnTo>
                    <a:pt x="1963" y="11064"/>
                  </a:lnTo>
                  <a:lnTo>
                    <a:pt x="2265" y="11086"/>
                  </a:lnTo>
                  <a:lnTo>
                    <a:pt x="2548" y="11064"/>
                  </a:lnTo>
                  <a:lnTo>
                    <a:pt x="2794" y="11042"/>
                  </a:lnTo>
                  <a:lnTo>
                    <a:pt x="3096" y="10976"/>
                  </a:lnTo>
                  <a:lnTo>
                    <a:pt x="3341" y="10888"/>
                  </a:lnTo>
                  <a:lnTo>
                    <a:pt x="3606" y="10766"/>
                  </a:lnTo>
                  <a:lnTo>
                    <a:pt x="3813" y="10590"/>
                  </a:lnTo>
                  <a:close/>
                </a:path>
              </a:pathLst>
            </a:custGeom>
            <a:solidFill>
              <a:srgbClr val="D8EBB3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511" name="Puzzle1"/>
            <p:cNvSpPr>
              <a:spLocks noEditPoints="1" noChangeArrowheads="1"/>
            </p:cNvSpPr>
            <p:nvPr/>
          </p:nvSpPr>
          <p:spPr bwMode="auto">
            <a:xfrm>
              <a:off x="1781" y="1124"/>
              <a:ext cx="1800" cy="105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6084 w 21600"/>
                <a:gd name="T25" fmla="*/ 2569 h 21600"/>
                <a:gd name="T26" fmla="*/ 16128 w 21600"/>
                <a:gd name="T27" fmla="*/ 19545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9360" y="20836"/>
                  </a:moveTo>
                  <a:lnTo>
                    <a:pt x="9528" y="20836"/>
                  </a:lnTo>
                  <a:lnTo>
                    <a:pt x="9686" y="20762"/>
                  </a:lnTo>
                  <a:lnTo>
                    <a:pt x="9810" y="20687"/>
                  </a:lnTo>
                  <a:lnTo>
                    <a:pt x="9922" y="20575"/>
                  </a:lnTo>
                  <a:lnTo>
                    <a:pt x="10012" y="20426"/>
                  </a:lnTo>
                  <a:lnTo>
                    <a:pt x="10068" y="20296"/>
                  </a:lnTo>
                  <a:lnTo>
                    <a:pt x="10113" y="20110"/>
                  </a:lnTo>
                  <a:lnTo>
                    <a:pt x="10136" y="19905"/>
                  </a:lnTo>
                  <a:lnTo>
                    <a:pt x="10136" y="19682"/>
                  </a:lnTo>
                  <a:lnTo>
                    <a:pt x="10113" y="19440"/>
                  </a:lnTo>
                  <a:lnTo>
                    <a:pt x="10068" y="19142"/>
                  </a:lnTo>
                  <a:lnTo>
                    <a:pt x="10012" y="18900"/>
                  </a:lnTo>
                  <a:lnTo>
                    <a:pt x="9900" y="18620"/>
                  </a:lnTo>
                  <a:lnTo>
                    <a:pt x="9787" y="18285"/>
                  </a:lnTo>
                  <a:lnTo>
                    <a:pt x="9641" y="17968"/>
                  </a:lnTo>
                  <a:lnTo>
                    <a:pt x="9472" y="17652"/>
                  </a:lnTo>
                  <a:lnTo>
                    <a:pt x="9382" y="17466"/>
                  </a:lnTo>
                  <a:lnTo>
                    <a:pt x="9315" y="17298"/>
                  </a:lnTo>
                  <a:lnTo>
                    <a:pt x="9258" y="17112"/>
                  </a:lnTo>
                  <a:lnTo>
                    <a:pt x="9191" y="16926"/>
                  </a:lnTo>
                  <a:lnTo>
                    <a:pt x="9123" y="16535"/>
                  </a:lnTo>
                  <a:lnTo>
                    <a:pt x="9101" y="16144"/>
                  </a:lnTo>
                  <a:lnTo>
                    <a:pt x="9101" y="15753"/>
                  </a:lnTo>
                  <a:lnTo>
                    <a:pt x="9168" y="15362"/>
                  </a:lnTo>
                  <a:lnTo>
                    <a:pt x="9236" y="14971"/>
                  </a:lnTo>
                  <a:lnTo>
                    <a:pt x="9360" y="14580"/>
                  </a:lnTo>
                  <a:lnTo>
                    <a:pt x="9495" y="14244"/>
                  </a:lnTo>
                  <a:lnTo>
                    <a:pt x="9663" y="13891"/>
                  </a:lnTo>
                  <a:lnTo>
                    <a:pt x="9855" y="13611"/>
                  </a:lnTo>
                  <a:lnTo>
                    <a:pt x="10068" y="13351"/>
                  </a:lnTo>
                  <a:lnTo>
                    <a:pt x="10293" y="13146"/>
                  </a:lnTo>
                  <a:lnTo>
                    <a:pt x="10552" y="12997"/>
                  </a:lnTo>
                  <a:lnTo>
                    <a:pt x="10811" y="12885"/>
                  </a:lnTo>
                  <a:lnTo>
                    <a:pt x="11069" y="12866"/>
                  </a:lnTo>
                  <a:lnTo>
                    <a:pt x="11351" y="12885"/>
                  </a:lnTo>
                  <a:lnTo>
                    <a:pt x="11610" y="12997"/>
                  </a:lnTo>
                  <a:lnTo>
                    <a:pt x="11846" y="13183"/>
                  </a:lnTo>
                  <a:lnTo>
                    <a:pt x="12060" y="13388"/>
                  </a:lnTo>
                  <a:lnTo>
                    <a:pt x="12251" y="13648"/>
                  </a:lnTo>
                  <a:lnTo>
                    <a:pt x="12419" y="13928"/>
                  </a:lnTo>
                  <a:lnTo>
                    <a:pt x="12555" y="14244"/>
                  </a:lnTo>
                  <a:lnTo>
                    <a:pt x="12690" y="14617"/>
                  </a:lnTo>
                  <a:lnTo>
                    <a:pt x="12768" y="15008"/>
                  </a:lnTo>
                  <a:lnTo>
                    <a:pt x="12836" y="15399"/>
                  </a:lnTo>
                  <a:lnTo>
                    <a:pt x="12858" y="15753"/>
                  </a:lnTo>
                  <a:lnTo>
                    <a:pt x="12858" y="16144"/>
                  </a:lnTo>
                  <a:lnTo>
                    <a:pt x="12813" y="16535"/>
                  </a:lnTo>
                  <a:lnTo>
                    <a:pt x="12746" y="16888"/>
                  </a:lnTo>
                  <a:lnTo>
                    <a:pt x="12667" y="17224"/>
                  </a:lnTo>
                  <a:lnTo>
                    <a:pt x="12510" y="17503"/>
                  </a:lnTo>
                  <a:lnTo>
                    <a:pt x="12228" y="18043"/>
                  </a:lnTo>
                  <a:lnTo>
                    <a:pt x="11970" y="18546"/>
                  </a:lnTo>
                  <a:lnTo>
                    <a:pt x="11868" y="18751"/>
                  </a:lnTo>
                  <a:lnTo>
                    <a:pt x="11778" y="18974"/>
                  </a:lnTo>
                  <a:lnTo>
                    <a:pt x="11711" y="19179"/>
                  </a:lnTo>
                  <a:lnTo>
                    <a:pt x="11666" y="19365"/>
                  </a:lnTo>
                  <a:lnTo>
                    <a:pt x="11632" y="19570"/>
                  </a:lnTo>
                  <a:lnTo>
                    <a:pt x="11632" y="19756"/>
                  </a:lnTo>
                  <a:lnTo>
                    <a:pt x="11632" y="19942"/>
                  </a:lnTo>
                  <a:lnTo>
                    <a:pt x="11643" y="20110"/>
                  </a:lnTo>
                  <a:lnTo>
                    <a:pt x="11711" y="20296"/>
                  </a:lnTo>
                  <a:lnTo>
                    <a:pt x="11801" y="20464"/>
                  </a:lnTo>
                  <a:lnTo>
                    <a:pt x="11891" y="20650"/>
                  </a:lnTo>
                  <a:lnTo>
                    <a:pt x="12037" y="20836"/>
                  </a:lnTo>
                  <a:lnTo>
                    <a:pt x="12206" y="21004"/>
                  </a:lnTo>
                  <a:lnTo>
                    <a:pt x="12419" y="21190"/>
                  </a:lnTo>
                  <a:lnTo>
                    <a:pt x="12667" y="21320"/>
                  </a:lnTo>
                  <a:lnTo>
                    <a:pt x="12960" y="21432"/>
                  </a:lnTo>
                  <a:lnTo>
                    <a:pt x="13286" y="21544"/>
                  </a:lnTo>
                  <a:lnTo>
                    <a:pt x="13612" y="21655"/>
                  </a:lnTo>
                  <a:lnTo>
                    <a:pt x="13983" y="21693"/>
                  </a:lnTo>
                  <a:lnTo>
                    <a:pt x="14343" y="21730"/>
                  </a:lnTo>
                  <a:lnTo>
                    <a:pt x="14715" y="21730"/>
                  </a:lnTo>
                  <a:lnTo>
                    <a:pt x="15075" y="21730"/>
                  </a:lnTo>
                  <a:lnTo>
                    <a:pt x="15446" y="21655"/>
                  </a:lnTo>
                  <a:lnTo>
                    <a:pt x="15794" y="21581"/>
                  </a:lnTo>
                  <a:lnTo>
                    <a:pt x="16132" y="21432"/>
                  </a:lnTo>
                  <a:lnTo>
                    <a:pt x="16458" y="21302"/>
                  </a:lnTo>
                  <a:lnTo>
                    <a:pt x="16740" y="21078"/>
                  </a:lnTo>
                  <a:lnTo>
                    <a:pt x="16976" y="20836"/>
                  </a:lnTo>
                  <a:lnTo>
                    <a:pt x="17043" y="20650"/>
                  </a:lnTo>
                  <a:lnTo>
                    <a:pt x="17088" y="20426"/>
                  </a:lnTo>
                  <a:lnTo>
                    <a:pt x="17133" y="20222"/>
                  </a:lnTo>
                  <a:lnTo>
                    <a:pt x="17156" y="19980"/>
                  </a:lnTo>
                  <a:lnTo>
                    <a:pt x="17167" y="19477"/>
                  </a:lnTo>
                  <a:lnTo>
                    <a:pt x="17167" y="18974"/>
                  </a:lnTo>
                  <a:lnTo>
                    <a:pt x="17156" y="18397"/>
                  </a:lnTo>
                  <a:lnTo>
                    <a:pt x="17111" y="17820"/>
                  </a:lnTo>
                  <a:lnTo>
                    <a:pt x="17066" y="17261"/>
                  </a:lnTo>
                  <a:lnTo>
                    <a:pt x="16998" y="16646"/>
                  </a:lnTo>
                  <a:lnTo>
                    <a:pt x="16852" y="15511"/>
                  </a:lnTo>
                  <a:lnTo>
                    <a:pt x="16740" y="14393"/>
                  </a:lnTo>
                  <a:lnTo>
                    <a:pt x="16717" y="13928"/>
                  </a:lnTo>
                  <a:lnTo>
                    <a:pt x="16695" y="13462"/>
                  </a:lnTo>
                  <a:lnTo>
                    <a:pt x="16717" y="13071"/>
                  </a:lnTo>
                  <a:lnTo>
                    <a:pt x="16785" y="12755"/>
                  </a:lnTo>
                  <a:lnTo>
                    <a:pt x="16852" y="12419"/>
                  </a:lnTo>
                  <a:lnTo>
                    <a:pt x="16953" y="12140"/>
                  </a:lnTo>
                  <a:lnTo>
                    <a:pt x="17088" y="11898"/>
                  </a:lnTo>
                  <a:lnTo>
                    <a:pt x="17212" y="11675"/>
                  </a:lnTo>
                  <a:lnTo>
                    <a:pt x="17370" y="11470"/>
                  </a:lnTo>
                  <a:lnTo>
                    <a:pt x="17516" y="11284"/>
                  </a:lnTo>
                  <a:lnTo>
                    <a:pt x="17696" y="11135"/>
                  </a:lnTo>
                  <a:lnTo>
                    <a:pt x="17865" y="11042"/>
                  </a:lnTo>
                  <a:lnTo>
                    <a:pt x="18033" y="10930"/>
                  </a:lnTo>
                  <a:lnTo>
                    <a:pt x="18213" y="10893"/>
                  </a:lnTo>
                  <a:lnTo>
                    <a:pt x="18382" y="10893"/>
                  </a:lnTo>
                  <a:lnTo>
                    <a:pt x="18551" y="10967"/>
                  </a:lnTo>
                  <a:lnTo>
                    <a:pt x="18708" y="11042"/>
                  </a:lnTo>
                  <a:lnTo>
                    <a:pt x="18855" y="11172"/>
                  </a:lnTo>
                  <a:lnTo>
                    <a:pt x="19012" y="11358"/>
                  </a:lnTo>
                  <a:lnTo>
                    <a:pt x="19136" y="11600"/>
                  </a:lnTo>
                  <a:lnTo>
                    <a:pt x="19271" y="11861"/>
                  </a:lnTo>
                  <a:lnTo>
                    <a:pt x="19440" y="12028"/>
                  </a:lnTo>
                  <a:lnTo>
                    <a:pt x="19608" y="12177"/>
                  </a:lnTo>
                  <a:lnTo>
                    <a:pt x="19822" y="12289"/>
                  </a:lnTo>
                  <a:lnTo>
                    <a:pt x="20025" y="12289"/>
                  </a:lnTo>
                  <a:lnTo>
                    <a:pt x="20238" y="12289"/>
                  </a:lnTo>
                  <a:lnTo>
                    <a:pt x="20452" y="12215"/>
                  </a:lnTo>
                  <a:lnTo>
                    <a:pt x="20643" y="12103"/>
                  </a:lnTo>
                  <a:lnTo>
                    <a:pt x="20846" y="11973"/>
                  </a:lnTo>
                  <a:lnTo>
                    <a:pt x="21037" y="11786"/>
                  </a:lnTo>
                  <a:lnTo>
                    <a:pt x="21206" y="11563"/>
                  </a:lnTo>
                  <a:lnTo>
                    <a:pt x="21363" y="11321"/>
                  </a:lnTo>
                  <a:lnTo>
                    <a:pt x="21465" y="11079"/>
                  </a:lnTo>
                  <a:lnTo>
                    <a:pt x="21577" y="10744"/>
                  </a:lnTo>
                  <a:lnTo>
                    <a:pt x="21622" y="10427"/>
                  </a:lnTo>
                  <a:lnTo>
                    <a:pt x="21645" y="10111"/>
                  </a:lnTo>
                  <a:lnTo>
                    <a:pt x="21622" y="9608"/>
                  </a:lnTo>
                  <a:lnTo>
                    <a:pt x="21577" y="9142"/>
                  </a:lnTo>
                  <a:lnTo>
                    <a:pt x="21465" y="8751"/>
                  </a:lnTo>
                  <a:lnTo>
                    <a:pt x="21363" y="8397"/>
                  </a:lnTo>
                  <a:lnTo>
                    <a:pt x="21206" y="8062"/>
                  </a:lnTo>
                  <a:lnTo>
                    <a:pt x="21037" y="7820"/>
                  </a:lnTo>
                  <a:lnTo>
                    <a:pt x="20846" y="7597"/>
                  </a:lnTo>
                  <a:lnTo>
                    <a:pt x="20643" y="7429"/>
                  </a:lnTo>
                  <a:lnTo>
                    <a:pt x="20452" y="7317"/>
                  </a:lnTo>
                  <a:lnTo>
                    <a:pt x="20238" y="7206"/>
                  </a:lnTo>
                  <a:lnTo>
                    <a:pt x="20025" y="7168"/>
                  </a:lnTo>
                  <a:lnTo>
                    <a:pt x="19822" y="7206"/>
                  </a:lnTo>
                  <a:lnTo>
                    <a:pt x="19608" y="7243"/>
                  </a:lnTo>
                  <a:lnTo>
                    <a:pt x="19440" y="7355"/>
                  </a:lnTo>
                  <a:lnTo>
                    <a:pt x="19271" y="7504"/>
                  </a:lnTo>
                  <a:lnTo>
                    <a:pt x="19136" y="7708"/>
                  </a:lnTo>
                  <a:lnTo>
                    <a:pt x="19012" y="7895"/>
                  </a:lnTo>
                  <a:lnTo>
                    <a:pt x="18832" y="8025"/>
                  </a:lnTo>
                  <a:lnTo>
                    <a:pt x="18663" y="8174"/>
                  </a:lnTo>
                  <a:lnTo>
                    <a:pt x="18472" y="8248"/>
                  </a:lnTo>
                  <a:lnTo>
                    <a:pt x="18270" y="8286"/>
                  </a:lnTo>
                  <a:lnTo>
                    <a:pt x="18078" y="8323"/>
                  </a:lnTo>
                  <a:lnTo>
                    <a:pt x="17887" y="8323"/>
                  </a:lnTo>
                  <a:lnTo>
                    <a:pt x="17696" y="8248"/>
                  </a:lnTo>
                  <a:lnTo>
                    <a:pt x="17493" y="8174"/>
                  </a:lnTo>
                  <a:lnTo>
                    <a:pt x="17302" y="8062"/>
                  </a:lnTo>
                  <a:lnTo>
                    <a:pt x="17133" y="7969"/>
                  </a:lnTo>
                  <a:lnTo>
                    <a:pt x="16976" y="7783"/>
                  </a:lnTo>
                  <a:lnTo>
                    <a:pt x="16852" y="7597"/>
                  </a:lnTo>
                  <a:lnTo>
                    <a:pt x="16740" y="7429"/>
                  </a:lnTo>
                  <a:lnTo>
                    <a:pt x="16672" y="7168"/>
                  </a:lnTo>
                  <a:lnTo>
                    <a:pt x="16638" y="6926"/>
                  </a:lnTo>
                  <a:lnTo>
                    <a:pt x="16616" y="6498"/>
                  </a:lnTo>
                  <a:lnTo>
                    <a:pt x="16616" y="5772"/>
                  </a:lnTo>
                  <a:lnTo>
                    <a:pt x="16650" y="4915"/>
                  </a:lnTo>
                  <a:lnTo>
                    <a:pt x="16695" y="3928"/>
                  </a:lnTo>
                  <a:lnTo>
                    <a:pt x="16762" y="2960"/>
                  </a:lnTo>
                  <a:lnTo>
                    <a:pt x="16830" y="1992"/>
                  </a:lnTo>
                  <a:lnTo>
                    <a:pt x="16908" y="1173"/>
                  </a:lnTo>
                  <a:lnTo>
                    <a:pt x="16976" y="521"/>
                  </a:lnTo>
                  <a:lnTo>
                    <a:pt x="16953" y="521"/>
                  </a:lnTo>
                  <a:lnTo>
                    <a:pt x="16931" y="521"/>
                  </a:lnTo>
                  <a:lnTo>
                    <a:pt x="16267" y="484"/>
                  </a:lnTo>
                  <a:lnTo>
                    <a:pt x="15637" y="428"/>
                  </a:lnTo>
                  <a:lnTo>
                    <a:pt x="15063" y="353"/>
                  </a:lnTo>
                  <a:lnTo>
                    <a:pt x="14523" y="279"/>
                  </a:lnTo>
                  <a:lnTo>
                    <a:pt x="14040" y="167"/>
                  </a:lnTo>
                  <a:lnTo>
                    <a:pt x="13635" y="93"/>
                  </a:lnTo>
                  <a:lnTo>
                    <a:pt x="13331" y="18"/>
                  </a:lnTo>
                  <a:lnTo>
                    <a:pt x="13117" y="18"/>
                  </a:lnTo>
                  <a:lnTo>
                    <a:pt x="12982" y="18"/>
                  </a:lnTo>
                  <a:lnTo>
                    <a:pt x="12858" y="130"/>
                  </a:lnTo>
                  <a:lnTo>
                    <a:pt x="12723" y="279"/>
                  </a:lnTo>
                  <a:lnTo>
                    <a:pt x="12622" y="446"/>
                  </a:lnTo>
                  <a:lnTo>
                    <a:pt x="12510" y="670"/>
                  </a:lnTo>
                  <a:lnTo>
                    <a:pt x="12419" y="912"/>
                  </a:lnTo>
                  <a:lnTo>
                    <a:pt x="12363" y="1210"/>
                  </a:lnTo>
                  <a:lnTo>
                    <a:pt x="12318" y="1526"/>
                  </a:lnTo>
                  <a:lnTo>
                    <a:pt x="12273" y="1843"/>
                  </a:lnTo>
                  <a:lnTo>
                    <a:pt x="12251" y="2215"/>
                  </a:lnTo>
                  <a:lnTo>
                    <a:pt x="12273" y="2532"/>
                  </a:lnTo>
                  <a:lnTo>
                    <a:pt x="12318" y="2886"/>
                  </a:lnTo>
                  <a:lnTo>
                    <a:pt x="12386" y="3240"/>
                  </a:lnTo>
                  <a:lnTo>
                    <a:pt x="12464" y="3556"/>
                  </a:lnTo>
                  <a:lnTo>
                    <a:pt x="12577" y="3891"/>
                  </a:lnTo>
                  <a:lnTo>
                    <a:pt x="12746" y="4171"/>
                  </a:lnTo>
                  <a:lnTo>
                    <a:pt x="12926" y="4487"/>
                  </a:lnTo>
                  <a:lnTo>
                    <a:pt x="13050" y="4860"/>
                  </a:lnTo>
                  <a:lnTo>
                    <a:pt x="13162" y="5251"/>
                  </a:lnTo>
                  <a:lnTo>
                    <a:pt x="13218" y="5604"/>
                  </a:lnTo>
                  <a:lnTo>
                    <a:pt x="13263" y="5995"/>
                  </a:lnTo>
                  <a:lnTo>
                    <a:pt x="13241" y="6386"/>
                  </a:lnTo>
                  <a:lnTo>
                    <a:pt x="13218" y="6740"/>
                  </a:lnTo>
                  <a:lnTo>
                    <a:pt x="13139" y="7094"/>
                  </a:lnTo>
                  <a:lnTo>
                    <a:pt x="13050" y="7429"/>
                  </a:lnTo>
                  <a:lnTo>
                    <a:pt x="12903" y="7746"/>
                  </a:lnTo>
                  <a:lnTo>
                    <a:pt x="12723" y="8025"/>
                  </a:lnTo>
                  <a:lnTo>
                    <a:pt x="12532" y="8286"/>
                  </a:lnTo>
                  <a:lnTo>
                    <a:pt x="12318" y="8491"/>
                  </a:lnTo>
                  <a:lnTo>
                    <a:pt x="12060" y="8677"/>
                  </a:lnTo>
                  <a:lnTo>
                    <a:pt x="11756" y="8788"/>
                  </a:lnTo>
                  <a:lnTo>
                    <a:pt x="11452" y="8826"/>
                  </a:lnTo>
                  <a:lnTo>
                    <a:pt x="11283" y="8826"/>
                  </a:lnTo>
                  <a:lnTo>
                    <a:pt x="11126" y="8826"/>
                  </a:lnTo>
                  <a:lnTo>
                    <a:pt x="11002" y="8788"/>
                  </a:lnTo>
                  <a:lnTo>
                    <a:pt x="10845" y="8714"/>
                  </a:lnTo>
                  <a:lnTo>
                    <a:pt x="10721" y="8640"/>
                  </a:lnTo>
                  <a:lnTo>
                    <a:pt x="10608" y="8565"/>
                  </a:lnTo>
                  <a:lnTo>
                    <a:pt x="10485" y="8453"/>
                  </a:lnTo>
                  <a:lnTo>
                    <a:pt x="10372" y="8323"/>
                  </a:lnTo>
                  <a:lnTo>
                    <a:pt x="10181" y="8062"/>
                  </a:lnTo>
                  <a:lnTo>
                    <a:pt x="10035" y="7746"/>
                  </a:lnTo>
                  <a:lnTo>
                    <a:pt x="9900" y="7392"/>
                  </a:lnTo>
                  <a:lnTo>
                    <a:pt x="9787" y="7001"/>
                  </a:lnTo>
                  <a:lnTo>
                    <a:pt x="9731" y="6610"/>
                  </a:lnTo>
                  <a:lnTo>
                    <a:pt x="9686" y="6219"/>
                  </a:lnTo>
                  <a:lnTo>
                    <a:pt x="9663" y="5772"/>
                  </a:lnTo>
                  <a:lnTo>
                    <a:pt x="9686" y="5381"/>
                  </a:lnTo>
                  <a:lnTo>
                    <a:pt x="9753" y="4990"/>
                  </a:lnTo>
                  <a:lnTo>
                    <a:pt x="9832" y="4636"/>
                  </a:lnTo>
                  <a:lnTo>
                    <a:pt x="9945" y="4320"/>
                  </a:lnTo>
                  <a:lnTo>
                    <a:pt x="10068" y="4022"/>
                  </a:lnTo>
                  <a:lnTo>
                    <a:pt x="10203" y="3817"/>
                  </a:lnTo>
                  <a:lnTo>
                    <a:pt x="10316" y="3593"/>
                  </a:lnTo>
                  <a:lnTo>
                    <a:pt x="10395" y="3351"/>
                  </a:lnTo>
                  <a:lnTo>
                    <a:pt x="10462" y="3109"/>
                  </a:lnTo>
                  <a:lnTo>
                    <a:pt x="10507" y="2848"/>
                  </a:lnTo>
                  <a:lnTo>
                    <a:pt x="10530" y="2606"/>
                  </a:lnTo>
                  <a:lnTo>
                    <a:pt x="10507" y="2346"/>
                  </a:lnTo>
                  <a:lnTo>
                    <a:pt x="10462" y="2141"/>
                  </a:lnTo>
                  <a:lnTo>
                    <a:pt x="10395" y="1880"/>
                  </a:lnTo>
                  <a:lnTo>
                    <a:pt x="10293" y="1638"/>
                  </a:lnTo>
                  <a:lnTo>
                    <a:pt x="10158" y="1415"/>
                  </a:lnTo>
                  <a:lnTo>
                    <a:pt x="9967" y="1210"/>
                  </a:lnTo>
                  <a:lnTo>
                    <a:pt x="9753" y="986"/>
                  </a:lnTo>
                  <a:lnTo>
                    <a:pt x="9495" y="819"/>
                  </a:lnTo>
                  <a:lnTo>
                    <a:pt x="9191" y="670"/>
                  </a:lnTo>
                  <a:lnTo>
                    <a:pt x="8842" y="521"/>
                  </a:lnTo>
                  <a:lnTo>
                    <a:pt x="8471" y="446"/>
                  </a:lnTo>
                  <a:lnTo>
                    <a:pt x="7998" y="428"/>
                  </a:lnTo>
                  <a:lnTo>
                    <a:pt x="7413" y="428"/>
                  </a:lnTo>
                  <a:lnTo>
                    <a:pt x="6817" y="446"/>
                  </a:lnTo>
                  <a:lnTo>
                    <a:pt x="6187" y="521"/>
                  </a:lnTo>
                  <a:lnTo>
                    <a:pt x="5602" y="633"/>
                  </a:lnTo>
                  <a:lnTo>
                    <a:pt x="5107" y="744"/>
                  </a:lnTo>
                  <a:lnTo>
                    <a:pt x="4725" y="856"/>
                  </a:lnTo>
                  <a:lnTo>
                    <a:pt x="4848" y="1564"/>
                  </a:lnTo>
                  <a:lnTo>
                    <a:pt x="5028" y="2495"/>
                  </a:lnTo>
                  <a:lnTo>
                    <a:pt x="5175" y="3556"/>
                  </a:lnTo>
                  <a:lnTo>
                    <a:pt x="5298" y="4673"/>
                  </a:lnTo>
                  <a:lnTo>
                    <a:pt x="5343" y="5213"/>
                  </a:lnTo>
                  <a:lnTo>
                    <a:pt x="5388" y="5753"/>
                  </a:lnTo>
                  <a:lnTo>
                    <a:pt x="5411" y="6275"/>
                  </a:lnTo>
                  <a:lnTo>
                    <a:pt x="5411" y="6740"/>
                  </a:lnTo>
                  <a:lnTo>
                    <a:pt x="5366" y="7168"/>
                  </a:lnTo>
                  <a:lnTo>
                    <a:pt x="5321" y="7541"/>
                  </a:lnTo>
                  <a:lnTo>
                    <a:pt x="5287" y="7708"/>
                  </a:lnTo>
                  <a:lnTo>
                    <a:pt x="5242" y="7857"/>
                  </a:lnTo>
                  <a:lnTo>
                    <a:pt x="5197" y="7969"/>
                  </a:lnTo>
                  <a:lnTo>
                    <a:pt x="5130" y="8062"/>
                  </a:lnTo>
                  <a:lnTo>
                    <a:pt x="5006" y="8248"/>
                  </a:lnTo>
                  <a:lnTo>
                    <a:pt x="4848" y="8397"/>
                  </a:lnTo>
                  <a:lnTo>
                    <a:pt x="4725" y="8528"/>
                  </a:lnTo>
                  <a:lnTo>
                    <a:pt x="4567" y="8640"/>
                  </a:lnTo>
                  <a:lnTo>
                    <a:pt x="4421" y="8714"/>
                  </a:lnTo>
                  <a:lnTo>
                    <a:pt x="4263" y="8751"/>
                  </a:lnTo>
                  <a:lnTo>
                    <a:pt x="4095" y="8788"/>
                  </a:lnTo>
                  <a:lnTo>
                    <a:pt x="3948" y="8788"/>
                  </a:lnTo>
                  <a:lnTo>
                    <a:pt x="3791" y="8751"/>
                  </a:lnTo>
                  <a:lnTo>
                    <a:pt x="3667" y="8714"/>
                  </a:lnTo>
                  <a:lnTo>
                    <a:pt x="3510" y="8677"/>
                  </a:lnTo>
                  <a:lnTo>
                    <a:pt x="3386" y="8602"/>
                  </a:lnTo>
                  <a:lnTo>
                    <a:pt x="3251" y="8491"/>
                  </a:lnTo>
                  <a:lnTo>
                    <a:pt x="3127" y="8360"/>
                  </a:lnTo>
                  <a:lnTo>
                    <a:pt x="3015" y="8248"/>
                  </a:lnTo>
                  <a:lnTo>
                    <a:pt x="2925" y="8062"/>
                  </a:lnTo>
                  <a:lnTo>
                    <a:pt x="2778" y="7857"/>
                  </a:lnTo>
                  <a:lnTo>
                    <a:pt x="2610" y="7671"/>
                  </a:lnTo>
                  <a:lnTo>
                    <a:pt x="2407" y="7541"/>
                  </a:lnTo>
                  <a:lnTo>
                    <a:pt x="2171" y="7466"/>
                  </a:lnTo>
                  <a:lnTo>
                    <a:pt x="1957" y="7429"/>
                  </a:lnTo>
                  <a:lnTo>
                    <a:pt x="1698" y="7429"/>
                  </a:lnTo>
                  <a:lnTo>
                    <a:pt x="1462" y="7466"/>
                  </a:lnTo>
                  <a:lnTo>
                    <a:pt x="1226" y="7559"/>
                  </a:lnTo>
                  <a:lnTo>
                    <a:pt x="989" y="7708"/>
                  </a:lnTo>
                  <a:lnTo>
                    <a:pt x="776" y="7932"/>
                  </a:lnTo>
                  <a:lnTo>
                    <a:pt x="551" y="8211"/>
                  </a:lnTo>
                  <a:lnTo>
                    <a:pt x="382" y="8528"/>
                  </a:lnTo>
                  <a:lnTo>
                    <a:pt x="315" y="8714"/>
                  </a:lnTo>
                  <a:lnTo>
                    <a:pt x="236" y="8919"/>
                  </a:lnTo>
                  <a:lnTo>
                    <a:pt x="191" y="9142"/>
                  </a:lnTo>
                  <a:lnTo>
                    <a:pt x="123" y="9347"/>
                  </a:lnTo>
                  <a:lnTo>
                    <a:pt x="78" y="9608"/>
                  </a:lnTo>
                  <a:lnTo>
                    <a:pt x="56" y="9887"/>
                  </a:lnTo>
                  <a:lnTo>
                    <a:pt x="33" y="10185"/>
                  </a:lnTo>
                  <a:lnTo>
                    <a:pt x="33" y="10464"/>
                  </a:lnTo>
                  <a:lnTo>
                    <a:pt x="33" y="10706"/>
                  </a:lnTo>
                  <a:lnTo>
                    <a:pt x="56" y="10967"/>
                  </a:lnTo>
                  <a:lnTo>
                    <a:pt x="78" y="11172"/>
                  </a:lnTo>
                  <a:lnTo>
                    <a:pt x="123" y="11395"/>
                  </a:lnTo>
                  <a:lnTo>
                    <a:pt x="168" y="11600"/>
                  </a:lnTo>
                  <a:lnTo>
                    <a:pt x="236" y="11786"/>
                  </a:lnTo>
                  <a:lnTo>
                    <a:pt x="292" y="11973"/>
                  </a:lnTo>
                  <a:lnTo>
                    <a:pt x="382" y="12140"/>
                  </a:lnTo>
                  <a:lnTo>
                    <a:pt x="540" y="12419"/>
                  </a:lnTo>
                  <a:lnTo>
                    <a:pt x="731" y="12680"/>
                  </a:lnTo>
                  <a:lnTo>
                    <a:pt x="944" y="12866"/>
                  </a:lnTo>
                  <a:lnTo>
                    <a:pt x="1158" y="12997"/>
                  </a:lnTo>
                  <a:lnTo>
                    <a:pt x="1395" y="13108"/>
                  </a:lnTo>
                  <a:lnTo>
                    <a:pt x="1608" y="13183"/>
                  </a:lnTo>
                  <a:lnTo>
                    <a:pt x="1856" y="13183"/>
                  </a:lnTo>
                  <a:lnTo>
                    <a:pt x="2070" y="13146"/>
                  </a:lnTo>
                  <a:lnTo>
                    <a:pt x="2261" y="13071"/>
                  </a:lnTo>
                  <a:lnTo>
                    <a:pt x="2430" y="12960"/>
                  </a:lnTo>
                  <a:lnTo>
                    <a:pt x="2587" y="12792"/>
                  </a:lnTo>
                  <a:lnTo>
                    <a:pt x="2688" y="12606"/>
                  </a:lnTo>
                  <a:lnTo>
                    <a:pt x="2801" y="12419"/>
                  </a:lnTo>
                  <a:lnTo>
                    <a:pt x="2925" y="12289"/>
                  </a:lnTo>
                  <a:lnTo>
                    <a:pt x="3082" y="12177"/>
                  </a:lnTo>
                  <a:lnTo>
                    <a:pt x="3228" y="12103"/>
                  </a:lnTo>
                  <a:lnTo>
                    <a:pt x="3408" y="12103"/>
                  </a:lnTo>
                  <a:lnTo>
                    <a:pt x="3577" y="12103"/>
                  </a:lnTo>
                  <a:lnTo>
                    <a:pt x="3723" y="12177"/>
                  </a:lnTo>
                  <a:lnTo>
                    <a:pt x="3903" y="12252"/>
                  </a:lnTo>
                  <a:lnTo>
                    <a:pt x="4072" y="12364"/>
                  </a:lnTo>
                  <a:lnTo>
                    <a:pt x="4230" y="12494"/>
                  </a:lnTo>
                  <a:lnTo>
                    <a:pt x="4353" y="12643"/>
                  </a:lnTo>
                  <a:lnTo>
                    <a:pt x="4488" y="12829"/>
                  </a:lnTo>
                  <a:lnTo>
                    <a:pt x="4567" y="13034"/>
                  </a:lnTo>
                  <a:lnTo>
                    <a:pt x="4657" y="13257"/>
                  </a:lnTo>
                  <a:lnTo>
                    <a:pt x="4702" y="13462"/>
                  </a:lnTo>
                  <a:lnTo>
                    <a:pt x="4725" y="13686"/>
                  </a:lnTo>
                  <a:lnTo>
                    <a:pt x="4702" y="14282"/>
                  </a:lnTo>
                  <a:lnTo>
                    <a:pt x="4657" y="15045"/>
                  </a:lnTo>
                  <a:lnTo>
                    <a:pt x="4612" y="15976"/>
                  </a:lnTo>
                  <a:lnTo>
                    <a:pt x="4590" y="16926"/>
                  </a:lnTo>
                  <a:lnTo>
                    <a:pt x="4567" y="17968"/>
                  </a:lnTo>
                  <a:lnTo>
                    <a:pt x="4567" y="19011"/>
                  </a:lnTo>
                  <a:lnTo>
                    <a:pt x="4590" y="19514"/>
                  </a:lnTo>
                  <a:lnTo>
                    <a:pt x="4612" y="19980"/>
                  </a:lnTo>
                  <a:lnTo>
                    <a:pt x="4657" y="20426"/>
                  </a:lnTo>
                  <a:lnTo>
                    <a:pt x="4725" y="20836"/>
                  </a:lnTo>
                  <a:lnTo>
                    <a:pt x="4848" y="20929"/>
                  </a:lnTo>
                  <a:lnTo>
                    <a:pt x="5040" y="21004"/>
                  </a:lnTo>
                  <a:lnTo>
                    <a:pt x="5265" y="21078"/>
                  </a:lnTo>
                  <a:lnTo>
                    <a:pt x="5478" y="21115"/>
                  </a:lnTo>
                  <a:lnTo>
                    <a:pt x="6041" y="21115"/>
                  </a:lnTo>
                  <a:lnTo>
                    <a:pt x="6637" y="21078"/>
                  </a:lnTo>
                  <a:lnTo>
                    <a:pt x="7312" y="21004"/>
                  </a:lnTo>
                  <a:lnTo>
                    <a:pt x="7998" y="20929"/>
                  </a:lnTo>
                  <a:lnTo>
                    <a:pt x="8696" y="20855"/>
                  </a:lnTo>
                  <a:lnTo>
                    <a:pt x="9360" y="20836"/>
                  </a:lnTo>
                  <a:close/>
                </a:path>
              </a:pathLst>
            </a:custGeom>
            <a:solidFill>
              <a:srgbClr val="CC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00042"/>
            <a:ext cx="8229600" cy="5626121"/>
          </a:xfrm>
        </p:spPr>
        <p:txBody>
          <a:bodyPr/>
          <a:lstStyle/>
          <a:p>
            <a:pPr algn="ctr">
              <a:buNone/>
            </a:pPr>
            <a:endParaRPr lang="ru-RU" sz="4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Сенсорное воспитание в разнообразных видах детской деятельности в условиях введения </a:t>
            </a:r>
          </a:p>
          <a:p>
            <a:pPr algn="ctr">
              <a:buNone/>
            </a:pPr>
            <a:r>
              <a:rPr lang="ru-RU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ФГОС ДО.</a:t>
            </a:r>
            <a:endParaRPr lang="ru-RU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928802"/>
            <a:ext cx="8229600" cy="1928826"/>
          </a:xfrm>
        </p:spPr>
        <p:txBody>
          <a:bodyPr/>
          <a:lstStyle/>
          <a:p>
            <a:pPr algn="ctr"/>
            <a:r>
              <a:rPr lang="ru-RU" sz="6600" b="1" dirty="0" smtClean="0">
                <a:latin typeface="Times New Roman" pitchFamily="18" charset="0"/>
                <a:cs typeface="Times New Roman" pitchFamily="18" charset="0"/>
              </a:rPr>
              <a:t>Познавательное   развитие</a:t>
            </a:r>
            <a:endParaRPr lang="ru-RU" sz="6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57158" y="1928802"/>
            <a:ext cx="8643998" cy="1500197"/>
          </a:xfrm>
        </p:spPr>
        <p:txBody>
          <a:bodyPr lIns="91440" tIns="45720" rIns="91440" bIns="45720"/>
          <a:lstStyle/>
          <a:p>
            <a:pPr algn="ctr"/>
            <a:r>
              <a:rPr lang="ru-RU" altLang="ru-RU" sz="2400" i="1" dirty="0" smtClean="0">
                <a:solidFill>
                  <a:srgbClr val="A50021"/>
                </a:solidFill>
              </a:rPr>
              <a:t>  </a:t>
            </a:r>
            <a:r>
              <a:rPr lang="ru-RU" alt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Знакомство с основными свойствами предмета: размером, цветом, формой. </a:t>
            </a:r>
            <a:br>
              <a:rPr lang="ru-RU" alt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Формируем умение анализировать, сопоставлять, а также развиваем эстетический вкус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42844" y="3545632"/>
            <a:ext cx="4673493" cy="3312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A5002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4892143" y="3587940"/>
            <a:ext cx="4175573" cy="3240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A5002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85720" y="142852"/>
            <a:ext cx="8643998" cy="1887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Развитие элементарных математических представлений 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(величина, форма, ориентировка во времени и пространстве).</a:t>
            </a:r>
            <a:endParaRPr lang="ru-RU" sz="28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28596" y="260350"/>
            <a:ext cx="8429684" cy="2668584"/>
          </a:xfrm>
        </p:spPr>
        <p:txBody>
          <a:bodyPr lIns="91440" tIns="45720" rIns="91440" bIns="45720"/>
          <a:lstStyle/>
          <a:p>
            <a:pPr algn="ctr"/>
            <a:r>
              <a:rPr lang="ru-RU" altLang="ru-RU" sz="2400" dirty="0" smtClean="0">
                <a:solidFill>
                  <a:srgbClr val="A50021"/>
                </a:solidFill>
              </a:rPr>
              <a:t>  </a:t>
            </a:r>
            <a:r>
              <a:rPr lang="ru-RU" alt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Формируем представление о множестве, величине, форме, толщине; учимся находить сходства и различия. </a:t>
            </a:r>
            <a:br>
              <a:rPr lang="ru-RU" alt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Развиваем сенсомоторную координацию и мелкую моторику рук, ориентацию на плоскости. </a:t>
            </a:r>
            <a:br>
              <a:rPr lang="ru-RU" alt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Учимся группировать.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214282" y="3357562"/>
            <a:ext cx="4452182" cy="3374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A5002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4788024" y="3356992"/>
            <a:ext cx="4248472" cy="32838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A50021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9388" y="115888"/>
            <a:ext cx="8785225" cy="1081087"/>
          </a:xfrm>
        </p:spPr>
        <p:txBody>
          <a:bodyPr lIns="91440" tIns="45720" rIns="91440" bIns="45720"/>
          <a:lstStyle/>
          <a:p>
            <a:pPr algn="l"/>
            <a:r>
              <a:rPr lang="ru-RU" altLang="ru-RU" sz="2500" i="1" dirty="0" smtClean="0">
                <a:solidFill>
                  <a:srgbClr val="A50021"/>
                </a:solidFill>
              </a:rPr>
              <a:t>  </a:t>
            </a:r>
            <a:r>
              <a:rPr lang="ru-RU" altLang="ru-RU" sz="2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Учимся определять величину, расположение (друг за другом, ориентировке в пространстве (справа, слева, посередине)</a:t>
            </a:r>
            <a:r>
              <a:rPr lang="ru-RU" altLang="ru-RU" sz="2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428728" y="1500174"/>
            <a:ext cx="6552728" cy="48965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A50021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lIns="91440" tIns="45720" rIns="91440" bIns="45720"/>
          <a:lstStyle/>
          <a:p>
            <a:pPr algn="ctr"/>
            <a:r>
              <a:rPr lang="ru-RU" alt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Познавательно-исследовательская</a:t>
            </a:r>
            <a:br>
              <a:rPr lang="ru-RU" alt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деятельность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57158" y="4214818"/>
            <a:ext cx="8483630" cy="2454270"/>
          </a:xfrm>
        </p:spPr>
        <p:txBody>
          <a:bodyPr lIns="91440" tIns="45720" rIns="91440" bIns="45720"/>
          <a:lstStyle/>
          <a:p>
            <a:pPr>
              <a:buFont typeface="Wingdings" pitchFamily="2" charset="2"/>
              <a:buChar char="Ш"/>
            </a:pPr>
            <a:r>
              <a:rPr lang="ru-RU" altLang="ru-RU" sz="1800" dirty="0" smtClean="0">
                <a:latin typeface="Times New Roman" pitchFamily="18" charset="0"/>
                <a:cs typeface="Times New Roman" pitchFamily="18" charset="0"/>
              </a:rPr>
              <a:t>Наблюдения в природе и экспериментирование с природными материалами (шишки, каштаны, грецкие орехи, камешки, крупы):  «Сравни листочки», «Чьи следы больше?», «Покормим зверюшек», «Что выше куст или дерево?»</a:t>
            </a:r>
          </a:p>
          <a:p>
            <a:pPr>
              <a:buFont typeface="Wingdings" pitchFamily="2" charset="2"/>
              <a:buChar char="Ш"/>
            </a:pPr>
            <a:r>
              <a:rPr lang="ru-RU" altLang="ru-RU" sz="1800" dirty="0" smtClean="0">
                <a:latin typeface="Times New Roman" pitchFamily="18" charset="0"/>
                <a:cs typeface="Times New Roman" pitchFamily="18" charset="0"/>
              </a:rPr>
              <a:t>Игры – эксперименты с водой (наливаем, выливаем, кидаем в воду всё подряд, вылавливаем из воды, подкрашиваем, меняем температуру)</a:t>
            </a:r>
          </a:p>
          <a:p>
            <a:pPr>
              <a:buFont typeface="Wingdings" pitchFamily="2" charset="2"/>
              <a:buChar char="Ш"/>
            </a:pPr>
            <a:r>
              <a:rPr lang="ru-RU" altLang="ru-RU" sz="1800" dirty="0" smtClean="0">
                <a:latin typeface="Times New Roman" pitchFamily="18" charset="0"/>
                <a:cs typeface="Times New Roman" pitchFamily="18" charset="0"/>
              </a:rPr>
              <a:t>Игры с песком, землёй и глиной: «Чувствительные ладошки»</a:t>
            </a:r>
          </a:p>
          <a:p>
            <a:pPr>
              <a:buFont typeface="Times New Roman" pitchFamily="18" charset="0"/>
              <a:buNone/>
            </a:pPr>
            <a:endParaRPr lang="ru-RU" altLang="ru-RU" sz="1800" dirty="0" smtClean="0">
              <a:solidFill>
                <a:srgbClr val="006600"/>
              </a:solidFill>
            </a:endParaRPr>
          </a:p>
        </p:txBody>
      </p:sp>
      <p:pic>
        <p:nvPicPr>
          <p:cNvPr id="23556" name="Picture 7" descr="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1484313"/>
            <a:ext cx="3344862" cy="250825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23557" name="Picture 8" descr="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1484313"/>
            <a:ext cx="3384550" cy="2538412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  <p:bldP spid="23555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Объект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429000"/>
            <a:ext cx="4389438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285720" y="142852"/>
            <a:ext cx="8643998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 eaLnBrk="1" hangingPunct="1">
              <a:spcBef>
                <a:spcPct val="50000"/>
              </a:spcBef>
            </a:pPr>
            <a:r>
              <a:rPr lang="ru-RU" altLang="ru-RU" sz="3200" b="1" dirty="0" smtClean="0">
                <a:latin typeface="Times New Roman" pitchFamily="18" charset="0"/>
                <a:cs typeface="Times New Roman" pitchFamily="18" charset="0"/>
              </a:rPr>
              <a:t>Экологическое   воспитание.</a:t>
            </a:r>
          </a:p>
          <a:p>
            <a:pPr>
              <a:spcBef>
                <a:spcPct val="50000"/>
              </a:spcBef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процессе труда в природе детям важно лишь отличать сухую землю от влажной, рыхлую от плотной, культурное растение от сорняка и для этого достаточно иметь представление об отдельных характерных признаках почвы, растений. </a:t>
            </a:r>
          </a:p>
          <a:p>
            <a:pPr>
              <a:spcBef>
                <a:spcPct val="50000"/>
              </a:spcBef>
            </a:pPr>
            <a:r>
              <a:rPr lang="ru-RU" altLang="ru-RU" sz="2400" b="0" dirty="0" smtClean="0">
                <a:latin typeface="Times New Roman" pitchFamily="18" charset="0"/>
                <a:cs typeface="Times New Roman" pitchFamily="18" charset="0"/>
              </a:rPr>
              <a:t>Обследуя </a:t>
            </a:r>
            <a:r>
              <a:rPr lang="ru-RU" altLang="ru-RU" sz="2400" b="0" dirty="0">
                <a:latin typeface="Times New Roman" pitchFamily="18" charset="0"/>
                <a:cs typeface="Times New Roman" pitchFamily="18" charset="0"/>
              </a:rPr>
              <a:t>их, ребенок совершенствует сенсорные процессы: ощущения, восприятие, представления.</a:t>
            </a:r>
          </a:p>
        </p:txBody>
      </p:sp>
      <p:pic>
        <p:nvPicPr>
          <p:cNvPr id="32770" name="Picture 2" descr="Ребенок, наблюдая бабочка - Стоковое фото beatabecla #193950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3501008"/>
            <a:ext cx="3816424" cy="30377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ъект 2"/>
          <p:cNvSpPr>
            <a:spLocks noGrp="1"/>
          </p:cNvSpPr>
          <p:nvPr>
            <p:ph sz="quarter" idx="4294967295"/>
          </p:nvPr>
        </p:nvSpPr>
        <p:spPr>
          <a:xfrm>
            <a:off x="250825" y="4572008"/>
            <a:ext cx="8321703" cy="1214446"/>
          </a:xfrm>
        </p:spPr>
        <p:txBody>
          <a:bodyPr lIns="91440" tIns="45720" rIns="91440" bIns="45720"/>
          <a:lstStyle/>
          <a:p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Особая роль в сенсорном воспитании детей принадлежит природе. </a:t>
            </a:r>
            <a:endParaRPr lang="ru-RU" sz="2800" dirty="0" smtClean="0"/>
          </a:p>
          <a:p>
            <a:r>
              <a:rPr lang="ru-RU" sz="2800" b="1" dirty="0" smtClean="0"/>
              <a:t> </a:t>
            </a:r>
            <a:endParaRPr lang="ru-RU" sz="2800" dirty="0" smtClean="0"/>
          </a:p>
          <a:p>
            <a:pPr marL="0" indent="0" defTabSz="914400" eaLnBrk="1" hangingPunct="1">
              <a:buFont typeface="Times New Roman" pitchFamily="18" charset="0"/>
              <a:buNone/>
            </a:pPr>
            <a:endParaRPr lang="ru-RU" alt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Alex\Desktop\61318254_1278616073_6732_big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335187" y="585428"/>
            <a:ext cx="2736303" cy="238452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/>
        </p:spPr>
      </p:pic>
      <p:pic>
        <p:nvPicPr>
          <p:cNvPr id="5" name="Picture 4" descr="C:\Users\Alex\Desktop\poziruy-ideya-dlya-detskoj-fotosessii-01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3142928" y="1337667"/>
            <a:ext cx="3240360" cy="259228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/>
        </p:spPr>
      </p:pic>
      <p:pic>
        <p:nvPicPr>
          <p:cNvPr id="6" name="Picture 3" descr="C:\Users\Alex\Desktop\osjKODh-Zyg.jpg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6091535" y="428687"/>
            <a:ext cx="2987824" cy="213285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548680"/>
            <a:ext cx="7128792" cy="880048"/>
          </a:xfrm>
          <a:ln w="19050">
            <a:solidFill>
              <a:schemeClr val="tx1"/>
            </a:solidFill>
          </a:ln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Познавательные процессы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755576" y="1928802"/>
            <a:ext cx="3096344" cy="7191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ОЩУЩЕНИЯ</a:t>
            </a:r>
          </a:p>
        </p:txBody>
      </p:sp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5436096" y="1988840"/>
            <a:ext cx="3312368" cy="7191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ВОСПРИЯТИЕ</a:t>
            </a:r>
          </a:p>
        </p:txBody>
      </p:sp>
      <p:sp>
        <p:nvSpPr>
          <p:cNvPr id="9" name="Rectangle 22"/>
          <p:cNvSpPr>
            <a:spLocks noChangeArrowheads="1"/>
          </p:cNvSpPr>
          <p:nvPr/>
        </p:nvSpPr>
        <p:spPr bwMode="auto">
          <a:xfrm>
            <a:off x="971600" y="3717032"/>
            <a:ext cx="1585911" cy="720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ПАМЯТЬ</a:t>
            </a:r>
          </a:p>
        </p:txBody>
      </p:sp>
      <p:sp>
        <p:nvSpPr>
          <p:cNvPr id="10" name="Rectangle 23"/>
          <p:cNvSpPr>
            <a:spLocks noChangeArrowheads="1"/>
          </p:cNvSpPr>
          <p:nvPr/>
        </p:nvSpPr>
        <p:spPr bwMode="auto">
          <a:xfrm>
            <a:off x="2987824" y="3717032"/>
            <a:ext cx="1728192" cy="720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ВНИМАНИЕ</a:t>
            </a:r>
          </a:p>
        </p:txBody>
      </p:sp>
      <p:sp>
        <p:nvSpPr>
          <p:cNvPr id="11" name="Rectangle 25"/>
          <p:cNvSpPr>
            <a:spLocks noChangeArrowheads="1"/>
          </p:cNvSpPr>
          <p:nvPr/>
        </p:nvSpPr>
        <p:spPr bwMode="auto">
          <a:xfrm>
            <a:off x="5004048" y="3717032"/>
            <a:ext cx="1656333" cy="720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МЫШЛЕНИЕ</a:t>
            </a:r>
          </a:p>
        </p:txBody>
      </p:sp>
      <p:sp>
        <p:nvSpPr>
          <p:cNvPr id="12" name="Rectangle 26"/>
          <p:cNvSpPr>
            <a:spLocks noChangeArrowheads="1"/>
          </p:cNvSpPr>
          <p:nvPr/>
        </p:nvSpPr>
        <p:spPr bwMode="auto">
          <a:xfrm>
            <a:off x="6948264" y="3717032"/>
            <a:ext cx="1944216" cy="720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ВООБРАЖЕНИЕ</a:t>
            </a:r>
          </a:p>
        </p:txBody>
      </p:sp>
      <p:sp>
        <p:nvSpPr>
          <p:cNvPr id="13" name="Line 37"/>
          <p:cNvSpPr>
            <a:spLocks noChangeShapeType="1"/>
          </p:cNvSpPr>
          <p:nvPr/>
        </p:nvSpPr>
        <p:spPr bwMode="auto">
          <a:xfrm>
            <a:off x="1835696" y="3140968"/>
            <a:ext cx="6146518" cy="4571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14" name="Line 38"/>
          <p:cNvSpPr>
            <a:spLocks noChangeShapeType="1"/>
          </p:cNvSpPr>
          <p:nvPr/>
        </p:nvSpPr>
        <p:spPr bwMode="auto">
          <a:xfrm>
            <a:off x="1835696" y="3212976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15" name="Line 42"/>
          <p:cNvSpPr>
            <a:spLocks noChangeShapeType="1"/>
          </p:cNvSpPr>
          <p:nvPr/>
        </p:nvSpPr>
        <p:spPr bwMode="auto">
          <a:xfrm>
            <a:off x="3923928" y="3212976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16" name="Line 44"/>
          <p:cNvSpPr>
            <a:spLocks noChangeShapeType="1"/>
          </p:cNvSpPr>
          <p:nvPr/>
        </p:nvSpPr>
        <p:spPr bwMode="auto">
          <a:xfrm>
            <a:off x="5868144" y="3212976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17" name="Line 45"/>
          <p:cNvSpPr>
            <a:spLocks noChangeShapeType="1"/>
          </p:cNvSpPr>
          <p:nvPr/>
        </p:nvSpPr>
        <p:spPr bwMode="auto">
          <a:xfrm>
            <a:off x="7956376" y="3212976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18" name="Line 46"/>
          <p:cNvSpPr>
            <a:spLocks noChangeShapeType="1"/>
          </p:cNvSpPr>
          <p:nvPr/>
        </p:nvSpPr>
        <p:spPr bwMode="auto">
          <a:xfrm>
            <a:off x="4644008" y="1412776"/>
            <a:ext cx="45719" cy="171622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19" name="Line 47"/>
          <p:cNvSpPr>
            <a:spLocks noChangeShapeType="1"/>
          </p:cNvSpPr>
          <p:nvPr/>
        </p:nvSpPr>
        <p:spPr bwMode="auto">
          <a:xfrm>
            <a:off x="3851920" y="2348880"/>
            <a:ext cx="151216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3050"/>
            <a:ext cx="8401080" cy="2428892"/>
          </a:xfrm>
        </p:spPr>
        <p:txBody>
          <a:bodyPr/>
          <a:lstStyle/>
          <a:p>
            <a:pPr algn="ctr"/>
            <a:r>
              <a:rPr lang="ru-RU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Речевое   развитие</a:t>
            </a:r>
            <a:endParaRPr lang="ru-RU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Овладение  речью как средством общения и культуры.</a:t>
            </a:r>
            <a:endParaRPr lang="ru-RU" sz="3600" dirty="0"/>
          </a:p>
        </p:txBody>
      </p:sp>
      <p:pic>
        <p:nvPicPr>
          <p:cNvPr id="4" name="Рисунок 3" descr="&amp;Ucy;&amp;chcy;&amp;iecy;&amp;ncy;&amp;ycy;&amp;iecy; &amp;ocy;&amp;pcy;&amp;rcy;&amp;iecy;&amp;dcy;&amp;iecy;&amp;lcy;&amp;icy;&amp;lcy;&amp;icy;,&amp;chcy;&amp;tcy;&amp;ocy; &amp;vcy;&amp;lcy;&amp;icy;&amp;yacy;&amp;iecy;&amp;tcy; &amp;ncy;&amp;acy; &amp;rcy;&amp;acy;&amp;zcy;&amp;vcy;&amp;icy;&amp;tcy;&amp;icy;&amp;iecy; &amp;rcy;&amp;iecy;&amp;chcy;&amp;icy;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571744"/>
            <a:ext cx="4143404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&amp;Scy;&amp;iecy;&amp;mcy;&amp;icy;&amp;ncy;&amp;acy;&amp;rcy;&amp;ycy; &amp;dcy;&amp;lcy;&amp;yacy; &amp;vcy;&amp;ocy;&amp;scy;&amp;pcy;&amp;icy;&amp;tcy;&amp;acy;&amp;tcy;&amp;iecy;&amp;lcy;&amp;iecy;&amp;jcy; &amp;dcy;&amp;iecy;&amp;tcy;&amp;scy;&amp;kcy;&amp;ocy;&amp;gcy;&amp;ocy; &amp;scy;&amp;acy;&amp;dcy;&amp;acy; &amp;rcy;&amp;acy;&amp;zcy;&amp;vcy;&amp;icy;&amp;tcy;&amp;icy;&amp;iecy; &amp;rcy;&amp;iecy;&amp;chcy;&amp;icy; &amp;dcy;&amp;ocy;&amp;shcy;&amp;kcy;&amp;ocy;&amp;lcy;&amp;softcy;&amp;ncy;&amp;icy;&amp;kcy;&amp;ocy;&amp;vcy; - &amp;Scy;&amp;pcy;&amp;rcy;&amp;acy;&amp;vcy;&amp;ocy;&amp;chcy;&amp;ncy;&amp;acy;&amp;yacy; &amp;lcy;&amp;icy;&amp;tcy;&amp;iecy;&amp;rcy;&amp;acy;&amp;tcy;&amp;ucy;&amp;rcy;&amp;acy;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2571744"/>
            <a:ext cx="4021322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472518" cy="1143000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Развитие  фонематического слуха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4754" name="Picture 2" descr="&quot;&amp;Vcy; &amp;rcy;&amp;ucy;&amp;scy;&amp;scy;&amp;kcy;&amp;ocy;&amp;mcy; &amp;yacy;&amp;zcy;&amp;ycy;&amp;kcy;&amp;iecy; &amp;kcy;&amp;acy;&amp;kcy; &amp;scy;&amp;lcy;&amp;ycy;&amp;shcy;&amp;icy;&amp;tcy;&amp;scy;&amp;yacy; - &amp;tcy;&amp;acy;&amp;kcy; &amp;icy; &amp;pcy;&amp;icy;&amp;shcy;&amp;iecy;&amp;tcy;&amp;scy;&amp;yacy;.&quot; &amp;icy;&amp;lcy;&amp;icy; &amp;chcy;&amp;tcy;&amp;ocy; &amp;tcy;&amp;acy;&amp;kcy;&amp;ocy;&amp;iecy; &amp;fcy;&amp;ocy;&amp;ncy;&amp;iecy;&amp;mcy;&amp;acy;&amp;tcy;&amp;icy;&amp;chcy;&amp;iecy;&amp;scy;&amp;kcy;&amp;icy;&amp;jcy; &amp;scy;&amp;lcy;&amp;ucy;&amp;khcy;&amp;Lcy;&amp;icy;&amp;scy;&amp;icy;&amp;chcy;&amp;acy;&amp;ncy;&amp;scy;&amp;kcy; &amp;Icy;&amp;ncy;&amp;fcy;&amp;ocy; - &amp;ncy;&amp;ocy;&amp;vcy;&amp;ocy;&amp;scy;&amp;tcy;&amp;icy;, &amp;pcy;&amp;ocy;&amp;gcy;&amp;ocy;&amp;dcy;&amp;acy;, &amp;kcy;&amp;acy;&amp;rcy;&amp;tcy;&amp;acy;, &amp;fcy;&amp;ocy;&amp;tcy;&amp;ocy;,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000240"/>
            <a:ext cx="3500462" cy="3643338"/>
          </a:xfrm>
          <a:prstGeom prst="rect">
            <a:avLst/>
          </a:prstGeom>
          <a:noFill/>
        </p:spPr>
      </p:pic>
      <p:pic>
        <p:nvPicPr>
          <p:cNvPr id="5" name="Рисунок 4" descr="&amp;Mcy;&amp;ucy;&amp;ncy;&amp;icy;&amp;tscy;&amp;icy;&amp;pcy;&amp;acy;&amp;lcy;&amp;softcy;&amp;ncy;&amp;ocy;&amp;iecy; &amp;bcy;&amp;yucy;&amp;dcy;&amp;zhcy;&amp;iecy;&amp;tcy;&amp;ncy;&amp;ocy;&amp;iecy; &amp;dcy;&amp;ocy;&amp;shcy;&amp;kcy;&amp;ocy;&amp;lcy;&amp;softcy;&amp;ncy;&amp;ocy;&amp;iecy; &amp;ocy;&amp;bcy;&amp;rcy;&amp;acy;&amp;zcy;&amp;ocy;&amp;vcy;&amp;acy;&amp;tcy;&amp;iecy;&amp;lcy;&amp;softcy;&amp;ncy;&amp;ocy;&amp;iecy; &amp;ucy;&amp;chcy;&amp;rcy;&amp;iecy;&amp;zhcy;&amp;dcy;&amp;iecy;&amp;ncy;&amp;icy;…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2143116"/>
            <a:ext cx="3511295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2852"/>
            <a:ext cx="8472518" cy="2500330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Восприятие художественных произведений (знакомство с книжной культурой, детской литературой, понимание на слух текстов, различных жанров детской литературы)</a:t>
            </a:r>
          </a:p>
          <a:p>
            <a:endParaRPr lang="ru-RU" dirty="0"/>
          </a:p>
        </p:txBody>
      </p:sp>
      <p:pic>
        <p:nvPicPr>
          <p:cNvPr id="77826" name="Picture 2" descr="&amp;Kcy;&amp;acy;&amp;kcy; &amp;scy;&amp;ncy;&amp;icy;&amp;mcy;&amp;acy;&amp;yucy;&amp;tcy; &amp;rcy;&amp;iecy;&amp;kcy;&amp;lcy;&amp;acy;&amp;mcy;&amp;ncy;&amp;ycy;&amp;iecy; &amp;rcy;&amp;ocy;&amp;lcy;&amp;icy;&amp;kcy;&amp;icy; (15 &amp;fcy;&amp;ocy;&amp;tcy;&amp;ocy;) &quot; &amp;Pcy;&amp;rcy;&amp;icy;&amp;kcy;&amp;ocy;&amp;lcy;&amp;softcy;&amp;ncy;&amp;ycy;&amp;iecy; &amp;kcy;&amp;acy;&amp;rcy;&amp;tcy;&amp;icy;&amp;ncy;&amp;kcy;&amp;icy;, &amp;fcy;&amp;ocy;&amp;tcy;&amp;ocy; &amp;dcy;&amp;iecy;&amp;vcy;&amp;ucy;&amp;shcy;&amp;iecy;&amp;kcy;, &amp;bcy;&amp;iecy;&amp;scy;&amp;pcy;&amp;lcy;&amp;acy;&amp;tcy;&amp;ncy;&amp;ocy;&amp;iecy; &amp;vcy;&amp;icy;&amp;dcy;&amp;iecy;&amp;ocy;, &amp;fcy;&amp;ocy;&amp;tcy;&amp;ocy; &amp;pcy;&amp;rcy;&amp;icy;&amp;kcy;&amp;ocy;&amp;lcy;&amp;ycy;, &amp;yucy;&amp;mcy;&amp;ocy;&amp;r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2857496"/>
            <a:ext cx="6667500" cy="38481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42853"/>
            <a:ext cx="8586790" cy="2571768"/>
          </a:xfrm>
        </p:spPr>
        <p:txBody>
          <a:bodyPr/>
          <a:lstStyle/>
          <a:p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Тренируя мелкую моторику,  активизируем мыслительные процессы и речь.</a:t>
            </a:r>
          </a:p>
          <a:p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Развивая мелкую моторику рук, тем самым способствуем развитию мозговой деятельности, готовим руку к письму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 bwMode="auto">
          <a:xfrm>
            <a:off x="142844" y="3000372"/>
            <a:ext cx="4143404" cy="36555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A50021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 bwMode="auto">
          <a:xfrm>
            <a:off x="4786314" y="3000372"/>
            <a:ext cx="4178206" cy="3571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A50021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736"/>
            <a:ext cx="8229600" cy="2500330"/>
          </a:xfrm>
        </p:spPr>
        <p:txBody>
          <a:bodyPr/>
          <a:lstStyle/>
          <a:p>
            <a:pPr algn="ctr"/>
            <a:r>
              <a:rPr lang="ru-RU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Социально-коммуникативное развитие</a:t>
            </a:r>
            <a:endParaRPr lang="ru-RU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868346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Развитие трудовой деятельности 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(труд в природе, самообслуживание)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857752" y="1857364"/>
            <a:ext cx="3874564" cy="41973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A5002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8850" name="Picture 2" descr="&amp;Kcy;&amp;ocy;&amp;ncy;&amp;scy;&amp;pcy;&amp;iecy;&amp;kcy;&amp;tcy; &amp;scy;&amp;ocy;&amp;vcy;&amp;mcy;&amp;iecy;&amp;scy;&amp;tcy;&amp;ncy;&amp;ocy;&amp;jcy; &amp;tcy;&amp;rcy;&amp;ucy;&amp;dcy;&amp;ocy;&amp;vcy;&amp;ocy;&amp;jcy; &amp;dcy;&amp;iecy;&amp;yacy;&amp;tcy;&amp;iecy;&amp;lcy;&amp;softcy;&amp;ncy;&amp;ocy;&amp;scy;&amp;tcy;&amp;icy; &quot;&amp;Pcy;&amp;ocy;&amp;mcy;&amp;ocy;&amp;zhcy;&amp;iecy;&amp;mcy; &amp;rcy;&amp;acy;&amp;scy;&amp;tcy;&amp;iecy;&amp;ncy;&amp;icy;&amp;yacy;&amp;mcy; &amp;vcy; &amp;ucy;&amp;gcy;&amp;ocy;&amp;lcy;&amp;kcy;&amp;iecy; &amp;pcy;&amp;rcy;&amp;icy;&amp;rcy;&amp;ocy;&amp;dcy;&amp;ycy;&quot; - &amp;Dcy;&amp;lcy;&amp;yacy; &amp;vcy;&amp;ocy;&amp;scy;&amp;pcy;&amp;icy;&amp;tcy;&amp;acy;&amp;tcy;&amp;iecy;&amp;lcy;&amp;iecy;&amp;jcy; &amp;dcy;&amp;iecy;&amp;tcy;&amp;scy;&amp;kcy;&amp;icy;&amp;khcy; &amp;scy;&amp;acy;&amp;dcy;&amp;ocy;&amp;vcy; - &amp;Mcy;&amp;acy;&amp;acy;&amp;mcy;.&amp;rcy;&amp;ucy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928802"/>
            <a:ext cx="4500593" cy="44291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Развитие игровой деятельности детей (сюжетно-ролевые и дидактические игры)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Picture 9" descr="S630348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643182"/>
            <a:ext cx="4071966" cy="3571900"/>
          </a:xfrm>
          <a:prstGeom prst="rect">
            <a:avLst/>
          </a:prstGeom>
          <a:noFill/>
          <a:ln w="38100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5" name="Объект 3"/>
          <p:cNvPicPr>
            <a:picLocks noGrp="1" noChangeAspect="1"/>
          </p:cNvPicPr>
          <p:nvPr>
            <p:ph idx="4294967295"/>
          </p:nvPr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4643438" y="2643182"/>
            <a:ext cx="4214842" cy="35835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A50021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229600" cy="3600400"/>
          </a:xfrm>
        </p:spPr>
        <p:txBody>
          <a:bodyPr/>
          <a:lstStyle/>
          <a:p>
            <a:pPr algn="ctr"/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Художественно-эстетическое  развитие</a:t>
            </a:r>
            <a:endParaRPr lang="ru-RU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Детское  конструирование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5004048" y="3284984"/>
            <a:ext cx="3888432" cy="33843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A5002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Объект 3"/>
          <p:cNvPicPr>
            <a:picLocks noGrp="1" noChangeAspect="1"/>
          </p:cNvPicPr>
          <p:nvPr>
            <p:ph idx="4294967295"/>
          </p:nvPr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323528" y="3212976"/>
            <a:ext cx="3672408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A5002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683568" y="1340769"/>
            <a:ext cx="80648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Конструирование формирует у ребенка технические навыки, умение анализировать, самостоятельность, творчество, эстетический вкус.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214290"/>
            <a:ext cx="6786610" cy="1071570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Ощущение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785785" y="1357299"/>
            <a:ext cx="7912127" cy="4797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Ощущение –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процесс отражения отдельных свойств предметов и явлений объективного мира при их непосредственном воздействии на рецепторы.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Возникновение ощущений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68313" y="3068638"/>
            <a:ext cx="574675" cy="31686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700338" y="3714752"/>
            <a:ext cx="2014538" cy="17859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dirty="0"/>
          </a:p>
        </p:txBody>
      </p:sp>
      <p:sp>
        <p:nvSpPr>
          <p:cNvPr id="7" name="Oval 7"/>
          <p:cNvSpPr>
            <a:spLocks noChangeArrowheads="1"/>
          </p:cNvSpPr>
          <p:nvPr/>
        </p:nvSpPr>
        <p:spPr bwMode="auto">
          <a:xfrm>
            <a:off x="6373813" y="3213100"/>
            <a:ext cx="2413030" cy="28797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dirty="0"/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1042988" y="4581525"/>
            <a:ext cx="16573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 dirty="0"/>
          </a:p>
        </p:txBody>
      </p:sp>
      <p:sp>
        <p:nvSpPr>
          <p:cNvPr id="9" name="Line 16"/>
          <p:cNvSpPr>
            <a:spLocks noChangeShapeType="1"/>
          </p:cNvSpPr>
          <p:nvPr/>
        </p:nvSpPr>
        <p:spPr bwMode="auto">
          <a:xfrm flipV="1">
            <a:off x="1042988" y="4652963"/>
            <a:ext cx="165735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 dirty="0"/>
          </a:p>
        </p:txBody>
      </p:sp>
      <p:sp>
        <p:nvSpPr>
          <p:cNvPr id="10" name="Line 17"/>
          <p:cNvSpPr>
            <a:spLocks noChangeShapeType="1"/>
          </p:cNvSpPr>
          <p:nvPr/>
        </p:nvSpPr>
        <p:spPr bwMode="auto">
          <a:xfrm>
            <a:off x="1042988" y="4149725"/>
            <a:ext cx="1657350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 dirty="0"/>
          </a:p>
        </p:txBody>
      </p:sp>
      <p:sp>
        <p:nvSpPr>
          <p:cNvPr id="11" name="Line 18"/>
          <p:cNvSpPr>
            <a:spLocks noChangeShapeType="1"/>
          </p:cNvSpPr>
          <p:nvPr/>
        </p:nvSpPr>
        <p:spPr bwMode="auto">
          <a:xfrm flipV="1">
            <a:off x="1042988" y="4724400"/>
            <a:ext cx="1657350" cy="865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 dirty="0"/>
          </a:p>
        </p:txBody>
      </p:sp>
      <p:sp>
        <p:nvSpPr>
          <p:cNvPr id="12" name="Line 21"/>
          <p:cNvSpPr>
            <a:spLocks noChangeShapeType="1"/>
          </p:cNvSpPr>
          <p:nvPr/>
        </p:nvSpPr>
        <p:spPr bwMode="auto">
          <a:xfrm>
            <a:off x="1042988" y="3716338"/>
            <a:ext cx="1657350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 dirty="0"/>
          </a:p>
        </p:txBody>
      </p:sp>
      <p:sp>
        <p:nvSpPr>
          <p:cNvPr id="13" name="Line 23"/>
          <p:cNvSpPr>
            <a:spLocks noChangeShapeType="1"/>
          </p:cNvSpPr>
          <p:nvPr/>
        </p:nvSpPr>
        <p:spPr bwMode="auto">
          <a:xfrm flipV="1">
            <a:off x="1042988" y="4797425"/>
            <a:ext cx="1657350" cy="136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 dirty="0"/>
          </a:p>
        </p:txBody>
      </p:sp>
      <p:sp>
        <p:nvSpPr>
          <p:cNvPr id="14" name="Line 24"/>
          <p:cNvSpPr>
            <a:spLocks noChangeShapeType="1"/>
          </p:cNvSpPr>
          <p:nvPr/>
        </p:nvSpPr>
        <p:spPr bwMode="auto">
          <a:xfrm>
            <a:off x="1042988" y="3141663"/>
            <a:ext cx="1657350" cy="12239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 dirty="0"/>
          </a:p>
        </p:txBody>
      </p:sp>
      <p:sp>
        <p:nvSpPr>
          <p:cNvPr id="15" name="Line 25"/>
          <p:cNvSpPr>
            <a:spLocks noChangeShapeType="1"/>
          </p:cNvSpPr>
          <p:nvPr/>
        </p:nvSpPr>
        <p:spPr bwMode="auto">
          <a:xfrm>
            <a:off x="4786314" y="4572008"/>
            <a:ext cx="1500198" cy="4571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 dirty="0"/>
          </a:p>
        </p:txBody>
      </p:sp>
      <p:sp>
        <p:nvSpPr>
          <p:cNvPr id="16" name="Text Box 27"/>
          <p:cNvSpPr txBox="1">
            <a:spLocks noChangeArrowheads="1"/>
          </p:cNvSpPr>
          <p:nvPr/>
        </p:nvSpPr>
        <p:spPr bwMode="auto">
          <a:xfrm>
            <a:off x="533400" y="3143248"/>
            <a:ext cx="388247" cy="307183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6A0E0C"/>
                </a:solidFill>
                <a:latin typeface="Times New Roman" pitchFamily="18" charset="0"/>
                <a:cs typeface="Times New Roman" pitchFamily="18" charset="0"/>
              </a:rPr>
              <a:t>Р</a:t>
            </a:r>
          </a:p>
          <a:p>
            <a:pPr algn="ctr"/>
            <a:r>
              <a:rPr lang="ru-RU" sz="1600" b="1" dirty="0">
                <a:solidFill>
                  <a:srgbClr val="6A0E0C"/>
                </a:solidFill>
                <a:latin typeface="Times New Roman" pitchFamily="18" charset="0"/>
                <a:cs typeface="Times New Roman" pitchFamily="18" charset="0"/>
              </a:rPr>
              <a:t>А</a:t>
            </a:r>
          </a:p>
          <a:p>
            <a:pPr algn="ctr"/>
            <a:r>
              <a:rPr lang="ru-RU" sz="1600" b="1" dirty="0">
                <a:solidFill>
                  <a:srgbClr val="6A0E0C"/>
                </a:solidFill>
                <a:latin typeface="Times New Roman" pitchFamily="18" charset="0"/>
                <a:cs typeface="Times New Roman" pitchFamily="18" charset="0"/>
              </a:rPr>
              <a:t>З</a:t>
            </a:r>
          </a:p>
          <a:p>
            <a:pPr algn="ctr"/>
            <a:r>
              <a:rPr lang="ru-RU" sz="1600" b="1" dirty="0">
                <a:solidFill>
                  <a:srgbClr val="6A0E0C"/>
                </a:solidFill>
                <a:latin typeface="Times New Roman" pitchFamily="18" charset="0"/>
                <a:cs typeface="Times New Roman" pitchFamily="18" charset="0"/>
              </a:rPr>
              <a:t>Д</a:t>
            </a:r>
          </a:p>
          <a:p>
            <a:pPr algn="ctr"/>
            <a:r>
              <a:rPr lang="ru-RU" sz="1600" b="1" dirty="0">
                <a:solidFill>
                  <a:srgbClr val="6A0E0C"/>
                </a:solidFill>
                <a:latin typeface="Times New Roman" pitchFamily="18" charset="0"/>
                <a:cs typeface="Times New Roman" pitchFamily="18" charset="0"/>
              </a:rPr>
              <a:t>Р</a:t>
            </a:r>
          </a:p>
          <a:p>
            <a:pPr algn="ctr"/>
            <a:r>
              <a:rPr lang="ru-RU" sz="1600" b="1" dirty="0">
                <a:solidFill>
                  <a:srgbClr val="6A0E0C"/>
                </a:solidFill>
                <a:latin typeface="Times New Roman" pitchFamily="18" charset="0"/>
                <a:cs typeface="Times New Roman" pitchFamily="18" charset="0"/>
              </a:rPr>
              <a:t>А</a:t>
            </a:r>
          </a:p>
          <a:p>
            <a:pPr algn="ctr"/>
            <a:r>
              <a:rPr lang="ru-RU" sz="1600" b="1" dirty="0">
                <a:solidFill>
                  <a:srgbClr val="6A0E0C"/>
                </a:solidFill>
                <a:latin typeface="Times New Roman" pitchFamily="18" charset="0"/>
                <a:cs typeface="Times New Roman" pitchFamily="18" charset="0"/>
              </a:rPr>
              <a:t>Ж</a:t>
            </a:r>
          </a:p>
          <a:p>
            <a:pPr algn="ctr"/>
            <a:r>
              <a:rPr lang="ru-RU" sz="1600" b="1" dirty="0">
                <a:solidFill>
                  <a:srgbClr val="6A0E0C"/>
                </a:solidFill>
                <a:latin typeface="Times New Roman" pitchFamily="18" charset="0"/>
                <a:cs typeface="Times New Roman" pitchFamily="18" charset="0"/>
              </a:rPr>
              <a:t>И</a:t>
            </a:r>
          </a:p>
          <a:p>
            <a:pPr algn="ctr"/>
            <a:r>
              <a:rPr lang="ru-RU" sz="1600" b="1" dirty="0">
                <a:solidFill>
                  <a:srgbClr val="6A0E0C"/>
                </a:solidFill>
                <a:latin typeface="Times New Roman" pitchFamily="18" charset="0"/>
                <a:cs typeface="Times New Roman" pitchFamily="18" charset="0"/>
              </a:rPr>
              <a:t>Т</a:t>
            </a:r>
          </a:p>
          <a:p>
            <a:pPr algn="ctr"/>
            <a:r>
              <a:rPr lang="ru-RU" sz="1600" b="1" dirty="0">
                <a:solidFill>
                  <a:srgbClr val="6A0E0C"/>
                </a:solidFill>
                <a:latin typeface="Times New Roman" pitchFamily="18" charset="0"/>
                <a:cs typeface="Times New Roman" pitchFamily="18" charset="0"/>
              </a:rPr>
              <a:t>Е</a:t>
            </a:r>
          </a:p>
          <a:p>
            <a:pPr algn="ctr"/>
            <a:r>
              <a:rPr lang="ru-RU" sz="1600" b="1" dirty="0">
                <a:solidFill>
                  <a:srgbClr val="6A0E0C"/>
                </a:solidFill>
                <a:latin typeface="Times New Roman" pitchFamily="18" charset="0"/>
                <a:cs typeface="Times New Roman" pitchFamily="18" charset="0"/>
              </a:rPr>
              <a:t>Л</a:t>
            </a:r>
          </a:p>
          <a:p>
            <a:pPr algn="ctr"/>
            <a:r>
              <a:rPr lang="ru-RU" sz="1600" b="1" dirty="0">
                <a:solidFill>
                  <a:srgbClr val="6A0E0C"/>
                </a:solidFill>
                <a:latin typeface="Times New Roman" pitchFamily="18" charset="0"/>
                <a:cs typeface="Times New Roman" pitchFamily="18" charset="0"/>
              </a:rPr>
              <a:t>И</a:t>
            </a:r>
          </a:p>
        </p:txBody>
      </p:sp>
      <p:sp>
        <p:nvSpPr>
          <p:cNvPr id="17" name="Text Box 29"/>
          <p:cNvSpPr txBox="1">
            <a:spLocks noChangeArrowheads="1"/>
          </p:cNvSpPr>
          <p:nvPr/>
        </p:nvSpPr>
        <p:spPr bwMode="auto">
          <a:xfrm>
            <a:off x="2786050" y="3786190"/>
            <a:ext cx="1928826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6A0E0C"/>
                </a:solidFill>
                <a:latin typeface="Times New Roman" pitchFamily="18" charset="0"/>
                <a:cs typeface="Times New Roman" pitchFamily="18" charset="0"/>
              </a:rPr>
              <a:t>Рецептор</a:t>
            </a:r>
          </a:p>
          <a:p>
            <a:pPr algn="ctr"/>
            <a:r>
              <a:rPr lang="ru-RU" sz="1400" b="1" dirty="0">
                <a:solidFill>
                  <a:srgbClr val="6A0E0C"/>
                </a:solidFill>
                <a:latin typeface="Times New Roman" pitchFamily="18" charset="0"/>
                <a:cs typeface="Times New Roman" pitchFamily="18" charset="0"/>
              </a:rPr>
              <a:t>(орган ощущений, </a:t>
            </a:r>
          </a:p>
          <a:p>
            <a:pPr algn="ctr"/>
            <a:r>
              <a:rPr lang="ru-RU" sz="1400" b="1" dirty="0">
                <a:solidFill>
                  <a:srgbClr val="6A0E0C"/>
                </a:solidFill>
                <a:latin typeface="Times New Roman" pitchFamily="18" charset="0"/>
                <a:cs typeface="Times New Roman" pitchFamily="18" charset="0"/>
              </a:rPr>
              <a:t>трансформирующий </a:t>
            </a:r>
          </a:p>
          <a:p>
            <a:pPr algn="ctr"/>
            <a:r>
              <a:rPr lang="ru-RU" sz="1400" b="1" dirty="0">
                <a:solidFill>
                  <a:srgbClr val="6A0E0C"/>
                </a:solidFill>
                <a:latin typeface="Times New Roman" pitchFamily="18" charset="0"/>
                <a:cs typeface="Times New Roman" pitchFamily="18" charset="0"/>
              </a:rPr>
              <a:t>энергию </a:t>
            </a:r>
          </a:p>
          <a:p>
            <a:pPr algn="ctr"/>
            <a:r>
              <a:rPr lang="ru-RU" sz="1400" b="1" dirty="0">
                <a:solidFill>
                  <a:srgbClr val="6A0E0C"/>
                </a:solidFill>
                <a:latin typeface="Times New Roman" pitchFamily="18" charset="0"/>
                <a:cs typeface="Times New Roman" pitchFamily="18" charset="0"/>
              </a:rPr>
              <a:t>определенного вида</a:t>
            </a:r>
          </a:p>
          <a:p>
            <a:pPr algn="ctr"/>
            <a:r>
              <a:rPr lang="ru-RU" sz="1400" b="1" dirty="0">
                <a:solidFill>
                  <a:srgbClr val="6A0E0C"/>
                </a:solidFill>
                <a:latin typeface="Times New Roman" pitchFamily="18" charset="0"/>
                <a:cs typeface="Times New Roman" pitchFamily="18" charset="0"/>
              </a:rPr>
              <a:t> в нервный процесс)</a:t>
            </a:r>
          </a:p>
        </p:txBody>
      </p:sp>
      <p:sp>
        <p:nvSpPr>
          <p:cNvPr id="18" name="Text Box 30"/>
          <p:cNvSpPr txBox="1">
            <a:spLocks noChangeArrowheads="1"/>
          </p:cNvSpPr>
          <p:nvPr/>
        </p:nvSpPr>
        <p:spPr bwMode="auto">
          <a:xfrm>
            <a:off x="4714876" y="4214818"/>
            <a:ext cx="16430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  Возбуждение</a:t>
            </a:r>
          </a:p>
        </p:txBody>
      </p:sp>
      <p:sp>
        <p:nvSpPr>
          <p:cNvPr id="19" name="Text Box 32"/>
          <p:cNvSpPr txBox="1">
            <a:spLocks noChangeArrowheads="1"/>
          </p:cNvSpPr>
          <p:nvPr/>
        </p:nvSpPr>
        <p:spPr bwMode="auto">
          <a:xfrm>
            <a:off x="6732588" y="3376613"/>
            <a:ext cx="2125662" cy="68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20" name="Text Box 33"/>
          <p:cNvSpPr txBox="1">
            <a:spLocks noChangeArrowheads="1"/>
          </p:cNvSpPr>
          <p:nvPr/>
        </p:nvSpPr>
        <p:spPr bwMode="auto">
          <a:xfrm>
            <a:off x="6643703" y="3571876"/>
            <a:ext cx="200026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6A0E0C"/>
                </a:solidFill>
                <a:latin typeface="Times New Roman" pitchFamily="18" charset="0"/>
                <a:cs typeface="Times New Roman" pitchFamily="18" charset="0"/>
              </a:rPr>
              <a:t>Центр в коре</a:t>
            </a:r>
          </a:p>
          <a:p>
            <a:pPr algn="ctr"/>
            <a:r>
              <a:rPr lang="ru-RU" b="1" dirty="0">
                <a:solidFill>
                  <a:srgbClr val="6A0E0C"/>
                </a:solidFill>
                <a:latin typeface="Times New Roman" pitchFamily="18" charset="0"/>
                <a:cs typeface="Times New Roman" pitchFamily="18" charset="0"/>
              </a:rPr>
              <a:t>Головного</a:t>
            </a:r>
          </a:p>
          <a:p>
            <a:pPr algn="ctr"/>
            <a:r>
              <a:rPr lang="ru-RU" b="1" dirty="0">
                <a:solidFill>
                  <a:srgbClr val="6A0E0C"/>
                </a:solidFill>
                <a:latin typeface="Times New Roman" pitchFamily="18" charset="0"/>
                <a:cs typeface="Times New Roman" pitchFamily="18" charset="0"/>
              </a:rPr>
              <a:t>Мозга </a:t>
            </a:r>
          </a:p>
          <a:p>
            <a:pPr algn="ctr"/>
            <a:r>
              <a:rPr lang="ru-RU" sz="1600" b="1" dirty="0">
                <a:solidFill>
                  <a:srgbClr val="6A0E0C"/>
                </a:solidFill>
                <a:latin typeface="Times New Roman" pitchFamily="18" charset="0"/>
                <a:cs typeface="Times New Roman" pitchFamily="18" charset="0"/>
              </a:rPr>
              <a:t>(перерабатывает</a:t>
            </a:r>
          </a:p>
          <a:p>
            <a:pPr algn="ctr"/>
            <a:r>
              <a:rPr lang="ru-RU" sz="1600" b="1" dirty="0">
                <a:solidFill>
                  <a:srgbClr val="6A0E0C"/>
                </a:solidFill>
                <a:latin typeface="Times New Roman" pitchFamily="18" charset="0"/>
                <a:cs typeface="Times New Roman" pitchFamily="18" charset="0"/>
              </a:rPr>
              <a:t>нервные</a:t>
            </a:r>
          </a:p>
          <a:p>
            <a:pPr algn="ctr"/>
            <a:r>
              <a:rPr lang="ru-RU" sz="1600" b="1" dirty="0">
                <a:solidFill>
                  <a:srgbClr val="6A0E0C"/>
                </a:solidFill>
                <a:latin typeface="Times New Roman" pitchFamily="18" charset="0"/>
                <a:cs typeface="Times New Roman" pitchFamily="18" charset="0"/>
              </a:rPr>
              <a:t>импульсы </a:t>
            </a:r>
          </a:p>
          <a:p>
            <a:pPr algn="ctr"/>
            <a:r>
              <a:rPr lang="ru-RU" sz="1600" b="1" dirty="0">
                <a:solidFill>
                  <a:srgbClr val="6A0E0C"/>
                </a:solidFill>
                <a:latin typeface="Times New Roman" pitchFamily="18" charset="0"/>
                <a:cs typeface="Times New Roman" pitchFamily="18" charset="0"/>
              </a:rPr>
              <a:t>в ощущения</a:t>
            </a:r>
            <a:r>
              <a:rPr lang="ru-RU" b="1" dirty="0">
                <a:solidFill>
                  <a:srgbClr val="6A0E0C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Музыкальное развитие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Обучение дошкольников на детских музыкальных инструментах - Новинки книжного мир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556792"/>
            <a:ext cx="3456384" cy="4176464"/>
          </a:xfrm>
          <a:prstGeom prst="rect">
            <a:avLst/>
          </a:prstGeom>
          <a:noFill/>
        </p:spPr>
      </p:pic>
      <p:pic>
        <p:nvPicPr>
          <p:cNvPr id="6148" name="Picture 4" descr="Психология Женский портал - Part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1628800"/>
            <a:ext cx="3383657" cy="40324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Изобразительная деятельность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Поиск сообщений - На Завалинк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916832"/>
            <a:ext cx="2952328" cy="3603527"/>
          </a:xfrm>
          <a:prstGeom prst="rect">
            <a:avLst/>
          </a:prstGeom>
          <a:noFill/>
        </p:spPr>
      </p:pic>
      <p:pic>
        <p:nvPicPr>
          <p:cNvPr id="4100" name="Picture 4" descr="Центр раннего развития детей Академия &quot;КЛЮЧ&quot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1844824"/>
            <a:ext cx="2664296" cy="3744416"/>
          </a:xfrm>
          <a:prstGeom prst="rect">
            <a:avLst/>
          </a:prstGeom>
          <a:noFill/>
        </p:spPr>
      </p:pic>
      <p:pic>
        <p:nvPicPr>
          <p:cNvPr id="4102" name="Picture 6" descr="Школа - ученики, учитель, школьные принадлежности Schoo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1844824"/>
            <a:ext cx="2808312" cy="37444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Восприятие произведений искусства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(музыка, живопись)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Фото - Пермский академический театр оперы и балета имени П. И. Чайковског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276872"/>
            <a:ext cx="4248472" cy="4248472"/>
          </a:xfrm>
          <a:prstGeom prst="rect">
            <a:avLst/>
          </a:prstGeom>
          <a:noFill/>
        </p:spPr>
      </p:pic>
      <p:pic>
        <p:nvPicPr>
          <p:cNvPr id="2052" name="Picture 4" descr="Замок Альбрехтсбург (Albrechtsburg) &quot; Замки, крепости, дворцы - история, факты, фотографи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2276872"/>
            <a:ext cx="3960440" cy="41764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80728"/>
            <a:ext cx="8229600" cy="3744416"/>
          </a:xfrm>
        </p:spPr>
        <p:txBody>
          <a:bodyPr/>
          <a:lstStyle/>
          <a:p>
            <a:pPr algn="ctr"/>
            <a:r>
              <a:rPr lang="ru-RU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Физическое  развитие</a:t>
            </a:r>
            <a:endParaRPr lang="ru-RU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260648"/>
            <a:ext cx="8784976" cy="2304257"/>
          </a:xfrm>
        </p:spPr>
        <p:txBody>
          <a:bodyPr/>
          <a:lstStyle/>
          <a:p>
            <a:pPr algn="ctr"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Охрана жизни и укрепление здоровья, обеспечение нормального функционирования всех органов и систем организма </a:t>
            </a:r>
          </a:p>
          <a:p>
            <a:pPr algn="ctr"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(охрана и укрепление анализаторов).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2204864"/>
            <a:ext cx="84969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занятия "Помощники, которые всегда с тобой" 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5954" name="Picture 2" descr="&quot;Наши помощники- органы чувств&quot;. . Конспект открытого занятия с использованием ИКТ для детей второй младшей группы - Для воспит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2780928"/>
            <a:ext cx="5324475" cy="37719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32657"/>
            <a:ext cx="8229600" cy="1584176"/>
          </a:xfrm>
        </p:spPr>
        <p:txBody>
          <a:bodyPr/>
          <a:lstStyle/>
          <a:p>
            <a:pPr algn="ctr">
              <a:buNone/>
            </a:pPr>
            <a:r>
              <a:rPr lang="ru-RU" altLang="ru-RU" sz="2800" b="1" dirty="0" smtClean="0">
                <a:latin typeface="Times New Roman" pitchFamily="18" charset="0"/>
                <a:cs typeface="Times New Roman" pitchFamily="18" charset="0"/>
              </a:rPr>
              <a:t>Использование оборудования и пособий по физической культуре, способствующих повышению сенсорной культуры детей</a:t>
            </a:r>
            <a:endParaRPr lang="ru-RU" sz="2800" b="1" dirty="0"/>
          </a:p>
        </p:txBody>
      </p:sp>
      <p:pic>
        <p:nvPicPr>
          <p:cNvPr id="5" name="Рисунок 2" descr="http://aconit.ru.images.1c-bitrix-cdn.ru/upload/resize_cache/iblock/21e/800_534_1bcd7e5be2b59197f22edb9f6c1d4d63c/12_DSC_9987.jpg?140777292723506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4293096"/>
            <a:ext cx="3168352" cy="2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06" name="Picture 2" descr="Мяч детский Конфетти 35,5 см ( без воздуха) - Мяч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1916832"/>
            <a:ext cx="2746276" cy="2232248"/>
          </a:xfrm>
          <a:prstGeom prst="rect">
            <a:avLst/>
          </a:prstGeom>
          <a:noFill/>
        </p:spPr>
      </p:pic>
      <p:pic>
        <p:nvPicPr>
          <p:cNvPr id="123908" name="Picture 4" descr="Бюстгальтер на косточках, LASCANA - Consolidation, Translation and the Equity Method - Paul H. Rosenfiel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9" y="1988840"/>
            <a:ext cx="2880320" cy="2088232"/>
          </a:xfrm>
          <a:prstGeom prst="rect">
            <a:avLst/>
          </a:prstGeom>
          <a:noFill/>
        </p:spPr>
      </p:pic>
      <p:pic>
        <p:nvPicPr>
          <p:cNvPr id="123910" name="Picture 6" descr="Спортивный инвентарь и спортивное оборудование для детского …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9872" y="2060848"/>
            <a:ext cx="2592288" cy="1944216"/>
          </a:xfrm>
          <a:prstGeom prst="rect">
            <a:avLst/>
          </a:prstGeom>
          <a:noFill/>
        </p:spPr>
      </p:pic>
      <p:pic>
        <p:nvPicPr>
          <p:cNvPr id="123912" name="Picture 8" descr="Купить EDUSHAPE 4 в каталоге цен на игрушки для малышей. . В 6 магазинах от 1040 руб.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4416152"/>
            <a:ext cx="2376264" cy="2109192"/>
          </a:xfrm>
          <a:prstGeom prst="rect">
            <a:avLst/>
          </a:prstGeom>
          <a:noFill/>
        </p:spPr>
      </p:pic>
      <p:pic>
        <p:nvPicPr>
          <p:cNvPr id="123914" name="Picture 10" descr="Как сделать флажок на палочке своими руками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72200" y="4365104"/>
            <a:ext cx="2448272" cy="20882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3050"/>
            <a:ext cx="8229600" cy="3000396"/>
          </a:xfrm>
        </p:spPr>
        <p:txBody>
          <a:bodyPr/>
          <a:lstStyle/>
          <a:p>
            <a:pPr algn="ctr"/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Предметно-пространственная среда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142852"/>
            <a:ext cx="6715172" cy="857256"/>
          </a:xfrm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Материалы  центра сенсомоторного  развития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2844" y="1214422"/>
            <a:ext cx="1714512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Зрительное восприятие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свет, цвет, форма величина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расположение в пространстве)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00232" y="1214422"/>
            <a:ext cx="1500198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Слуховое восприятие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(окружающие звуки - физический слух,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фонематический слух)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43306" y="1214422"/>
            <a:ext cx="1857388" cy="20005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Осязательное (тактильное) восприятие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(ощущение давления, температуры (тепла, холода), фактуры, плотности, формы, влажности, боли)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43570" y="1214422"/>
            <a:ext cx="150019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Вкусовое восприятие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86644" y="1214422"/>
            <a:ext cx="171451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Обонятельное восприятие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8596" y="3286124"/>
            <a:ext cx="8429684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Функциональные зоны в помещении группы ДОУ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4282" y="4000504"/>
            <a:ext cx="1785950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Уголок художественно-творческого развития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14546" y="4000504"/>
            <a:ext cx="257176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Уголок  экспериментирования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29190" y="4000504"/>
            <a:ext cx="2286016" cy="13542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Уголок интеллектуального развития 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(математика, развитие мелкой моторики)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28860" y="4786322"/>
            <a:ext cx="202555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Уголок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конструирования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58083" y="4000504"/>
            <a:ext cx="142876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Уголок природы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58016" y="5500702"/>
            <a:ext cx="192879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Физкультурный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уголок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7158" y="5429264"/>
            <a:ext cx="175464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Уголок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развития речи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85984" y="5786454"/>
            <a:ext cx="173194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Музыкальный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уголок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00562" y="5572140"/>
            <a:ext cx="2066015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Уголок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сюжетно-ролевой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игры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728192"/>
          </a:xfrm>
        </p:spPr>
        <p:txBody>
          <a:bodyPr/>
          <a:lstStyle/>
          <a:p>
            <a:pPr algn="ctr"/>
            <a:r>
              <a:rPr lang="ru-RU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8002" name="Picture 2" descr="Мое Солнышко Интернет журнал для детей и родителей - Part 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36912"/>
            <a:ext cx="3024336" cy="3816424"/>
          </a:xfrm>
          <a:prstGeom prst="rect">
            <a:avLst/>
          </a:prstGeom>
          <a:noFill/>
        </p:spPr>
      </p:pic>
      <p:pic>
        <p:nvPicPr>
          <p:cNvPr id="128004" name="Picture 4" descr="Какие бывают виды вкусов. . Как вкусовое восприятие продуктов влияет на организм. . Значение питани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2636912"/>
            <a:ext cx="2736304" cy="3816424"/>
          </a:xfrm>
          <a:prstGeom prst="rect">
            <a:avLst/>
          </a:prstGeom>
          <a:noFill/>
        </p:spPr>
      </p:pic>
      <p:pic>
        <p:nvPicPr>
          <p:cNvPr id="128006" name="Picture 6" descr="Фото Sibmama - Дети Сибмам/BK9ma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2636912"/>
            <a:ext cx="2811785" cy="38263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142852"/>
            <a:ext cx="7115196" cy="785818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Восприятие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928662" y="1142984"/>
            <a:ext cx="7758138" cy="49831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Восприятие –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процесс отражения в сознании человека целостных предметов и явлений при их непосредственном воздействии на органы чувств.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411413" y="2492375"/>
            <a:ext cx="4968875" cy="431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 dirty="0">
                <a:solidFill>
                  <a:srgbClr val="6A0E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Виды восприятий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652463" y="3644900"/>
            <a:ext cx="2444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Verdana" pitchFamily="34" charset="0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71472" y="3429000"/>
            <a:ext cx="3214710" cy="32624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2400" b="1" u="sng" dirty="0">
                <a:solidFill>
                  <a:srgbClr val="6A0E0C"/>
                </a:solidFill>
                <a:latin typeface="Times New Roman" pitchFamily="18" charset="0"/>
                <a:cs typeface="Times New Roman" pitchFamily="18" charset="0"/>
              </a:rPr>
              <a:t>По ведущему </a:t>
            </a:r>
            <a:r>
              <a:rPr lang="ru-RU" sz="2400" b="1" u="sng" dirty="0" smtClean="0">
                <a:solidFill>
                  <a:srgbClr val="6A0E0C"/>
                </a:solidFill>
                <a:latin typeface="Times New Roman" pitchFamily="18" charset="0"/>
                <a:cs typeface="Times New Roman" pitchFamily="18" charset="0"/>
              </a:rPr>
              <a:t>анализатору</a:t>
            </a:r>
            <a:r>
              <a:rPr lang="ru-RU" sz="2400" b="1" u="sng" dirty="0">
                <a:solidFill>
                  <a:srgbClr val="6A0E0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-342900">
              <a:buFontTx/>
              <a:buAutoNum type="arabicPeriod"/>
            </a:pPr>
            <a:r>
              <a:rPr lang="ru-RU" sz="2400" b="1" dirty="0" smtClean="0">
                <a:solidFill>
                  <a:srgbClr val="6A0E0C"/>
                </a:solidFill>
                <a:latin typeface="Times New Roman" pitchFamily="18" charset="0"/>
                <a:cs typeface="Times New Roman" pitchFamily="18" charset="0"/>
              </a:rPr>
              <a:t>Зрительное</a:t>
            </a:r>
            <a:r>
              <a:rPr lang="ru-RU" sz="2400" b="1" dirty="0">
                <a:solidFill>
                  <a:srgbClr val="6A0E0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FontTx/>
              <a:buAutoNum type="arabicPeriod"/>
            </a:pPr>
            <a:r>
              <a:rPr lang="ru-RU" sz="2400" b="1" dirty="0" smtClean="0">
                <a:solidFill>
                  <a:srgbClr val="6A0E0C"/>
                </a:solidFill>
                <a:latin typeface="Times New Roman" pitchFamily="18" charset="0"/>
                <a:cs typeface="Times New Roman" pitchFamily="18" charset="0"/>
              </a:rPr>
              <a:t>Слуховое</a:t>
            </a:r>
            <a:r>
              <a:rPr lang="ru-RU" sz="2400" b="1" dirty="0">
                <a:solidFill>
                  <a:srgbClr val="6A0E0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FontTx/>
              <a:buAutoNum type="arabicPeriod"/>
            </a:pPr>
            <a:r>
              <a:rPr lang="ru-RU" sz="2400" b="1" dirty="0" smtClean="0">
                <a:solidFill>
                  <a:srgbClr val="6A0E0C"/>
                </a:solidFill>
                <a:latin typeface="Times New Roman" pitchFamily="18" charset="0"/>
                <a:cs typeface="Times New Roman" pitchFamily="18" charset="0"/>
              </a:rPr>
              <a:t>Осязательное</a:t>
            </a:r>
            <a:r>
              <a:rPr lang="ru-RU" sz="2400" b="1" dirty="0">
                <a:solidFill>
                  <a:srgbClr val="6A0E0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FontTx/>
              <a:buAutoNum type="arabicPeriod"/>
            </a:pPr>
            <a:r>
              <a:rPr lang="ru-RU" sz="2400" b="1" dirty="0" smtClean="0">
                <a:solidFill>
                  <a:srgbClr val="6A0E0C"/>
                </a:solidFill>
                <a:latin typeface="Times New Roman" pitchFamily="18" charset="0"/>
                <a:cs typeface="Times New Roman" pitchFamily="18" charset="0"/>
              </a:rPr>
              <a:t>Обонятельное</a:t>
            </a:r>
            <a:r>
              <a:rPr lang="ru-RU" sz="2400" b="1" dirty="0">
                <a:solidFill>
                  <a:srgbClr val="6A0E0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FontTx/>
              <a:buAutoNum type="arabicPeriod"/>
            </a:pPr>
            <a:r>
              <a:rPr lang="ru-RU" sz="2400" b="1" dirty="0" smtClean="0">
                <a:solidFill>
                  <a:srgbClr val="6A0E0C"/>
                </a:solidFill>
                <a:latin typeface="Times New Roman" pitchFamily="18" charset="0"/>
                <a:cs typeface="Times New Roman" pitchFamily="18" charset="0"/>
              </a:rPr>
              <a:t>Вкусовое</a:t>
            </a:r>
            <a:r>
              <a:rPr lang="ru-RU" sz="2400" b="1" dirty="0">
                <a:solidFill>
                  <a:srgbClr val="6A0E0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FontTx/>
              <a:buAutoNum type="arabicPeriod"/>
            </a:pPr>
            <a:r>
              <a:rPr lang="ru-RU" sz="2400" b="1" dirty="0" smtClean="0">
                <a:solidFill>
                  <a:srgbClr val="6A0E0C"/>
                </a:solidFill>
                <a:latin typeface="Times New Roman" pitchFamily="18" charset="0"/>
                <a:cs typeface="Times New Roman" pitchFamily="18" charset="0"/>
              </a:rPr>
              <a:t>Кинестетическое</a:t>
            </a:r>
            <a:r>
              <a:rPr lang="ru-RU" sz="2400" b="1" dirty="0">
                <a:solidFill>
                  <a:srgbClr val="6A0E0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/>
            <a:endParaRPr lang="ru-RU" sz="1400" b="1" dirty="0">
              <a:solidFill>
                <a:srgbClr val="6A0E0C"/>
              </a:solidFill>
              <a:latin typeface="Verdana" pitchFamily="34" charset="0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4143373" y="3429000"/>
            <a:ext cx="4760916" cy="31700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2000" b="1" u="sng" dirty="0">
                <a:solidFill>
                  <a:srgbClr val="6A0E0C"/>
                </a:solidFill>
                <a:latin typeface="Times New Roman" pitchFamily="18" charset="0"/>
                <a:cs typeface="Times New Roman" pitchFamily="18" charset="0"/>
              </a:rPr>
              <a:t>По форме существования материи</a:t>
            </a:r>
            <a:r>
              <a:rPr lang="ru-RU" sz="2000" b="1" u="sng" dirty="0" smtClean="0">
                <a:solidFill>
                  <a:srgbClr val="6A0E0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-342900"/>
            <a:endParaRPr lang="ru-RU" sz="2000" b="1" u="sng" dirty="0">
              <a:solidFill>
                <a:srgbClr val="6A0E0C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AutoNum type="arabicPeriod"/>
            </a:pPr>
            <a:r>
              <a:rPr lang="ru-RU" sz="2000" b="1" dirty="0" smtClean="0">
                <a:solidFill>
                  <a:srgbClr val="6A0E0C"/>
                </a:solidFill>
                <a:latin typeface="Times New Roman" pitchFamily="18" charset="0"/>
                <a:cs typeface="Times New Roman" pitchFamily="18" charset="0"/>
              </a:rPr>
              <a:t>Восприятие </a:t>
            </a:r>
            <a:r>
              <a:rPr lang="ru-RU" sz="2000" b="1" dirty="0">
                <a:solidFill>
                  <a:srgbClr val="6A0E0C"/>
                </a:solidFill>
                <a:latin typeface="Times New Roman" pitchFamily="18" charset="0"/>
                <a:cs typeface="Times New Roman" pitchFamily="18" charset="0"/>
              </a:rPr>
              <a:t>пространства (формы, </a:t>
            </a:r>
          </a:p>
          <a:p>
            <a:pPr marL="342900" indent="-342900"/>
            <a:r>
              <a:rPr lang="ru-RU" sz="2000" b="1" dirty="0">
                <a:solidFill>
                  <a:srgbClr val="6A0E0C"/>
                </a:solidFill>
                <a:latin typeface="Times New Roman" pitchFamily="18" charset="0"/>
                <a:cs typeface="Times New Roman" pitchFamily="18" charset="0"/>
              </a:rPr>
              <a:t>величины, глубины, удаленности, направления).</a:t>
            </a:r>
          </a:p>
          <a:p>
            <a:pPr marL="342900" indent="-342900"/>
            <a:r>
              <a:rPr lang="ru-RU" sz="2000" b="1" dirty="0" smtClean="0">
                <a:solidFill>
                  <a:srgbClr val="6A0E0C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000" b="1" dirty="0">
                <a:solidFill>
                  <a:srgbClr val="6A0E0C"/>
                </a:solidFill>
                <a:latin typeface="Times New Roman" pitchFamily="18" charset="0"/>
                <a:cs typeface="Times New Roman" pitchFamily="18" charset="0"/>
              </a:rPr>
              <a:t>. Восприятие времени (отмеривание, </a:t>
            </a:r>
          </a:p>
          <a:p>
            <a:pPr marL="342900" indent="-342900"/>
            <a:r>
              <a:rPr lang="ru-RU" sz="2000" b="1" dirty="0">
                <a:solidFill>
                  <a:srgbClr val="6A0E0C"/>
                </a:solidFill>
                <a:latin typeface="Times New Roman" pitchFamily="18" charset="0"/>
                <a:cs typeface="Times New Roman" pitchFamily="18" charset="0"/>
              </a:rPr>
              <a:t>воспроизведение, оценка).</a:t>
            </a:r>
          </a:p>
          <a:p>
            <a:pPr marL="342900" indent="-342900"/>
            <a:r>
              <a:rPr lang="ru-RU" sz="2000" b="1" dirty="0" smtClean="0">
                <a:solidFill>
                  <a:srgbClr val="6A0E0C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000" b="1" dirty="0">
                <a:solidFill>
                  <a:srgbClr val="6A0E0C"/>
                </a:solidFill>
                <a:latin typeface="Times New Roman" pitchFamily="18" charset="0"/>
                <a:cs typeface="Times New Roman" pitchFamily="18" charset="0"/>
              </a:rPr>
              <a:t>. Восприятие движения (ускорения, быстроты, темпа, амплитуды, формы, продолжительности).</a:t>
            </a:r>
          </a:p>
        </p:txBody>
      </p:sp>
      <p:sp>
        <p:nvSpPr>
          <p:cNvPr id="11" name="Line 13"/>
          <p:cNvSpPr>
            <a:spLocks noChangeShapeType="1"/>
          </p:cNvSpPr>
          <p:nvPr/>
        </p:nvSpPr>
        <p:spPr bwMode="auto">
          <a:xfrm flipH="1">
            <a:off x="2051050" y="2924175"/>
            <a:ext cx="2592388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" name="Line 15"/>
          <p:cNvSpPr>
            <a:spLocks noChangeShapeType="1"/>
          </p:cNvSpPr>
          <p:nvPr/>
        </p:nvSpPr>
        <p:spPr bwMode="auto">
          <a:xfrm>
            <a:off x="4643438" y="2924175"/>
            <a:ext cx="2162175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476250"/>
            <a:ext cx="4075113" cy="590391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5214941" y="549275"/>
            <a:ext cx="371477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 eaLnBrk="1" hangingPunct="1">
              <a:spcBef>
                <a:spcPct val="50000"/>
              </a:spcBef>
            </a:pPr>
            <a:r>
              <a:rPr lang="ru-RU" altLang="ru-RU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Сенсорное развитие</a:t>
            </a:r>
            <a:r>
              <a:rPr lang="ru-RU" altLang="ru-RU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3600" dirty="0">
                <a:latin typeface="Bookman Old Style" pitchFamily="18" charset="0"/>
              </a:rPr>
              <a:t>- 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5214942" y="1773238"/>
            <a:ext cx="3643338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 eaLnBrk="1" hangingPunct="1">
              <a:spcBef>
                <a:spcPct val="50000"/>
              </a:spcBef>
            </a:pP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это развитие восприятия и формирование представлений о внешних свойствах предметов: их форме, цвете, величине, положении в пространстве, а также запахе, вкусе и т.д.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3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/>
      <p:bldP spid="410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ChangeArrowheads="1"/>
          </p:cNvSpPr>
          <p:nvPr/>
        </p:nvSpPr>
        <p:spPr bwMode="auto">
          <a:xfrm>
            <a:off x="0" y="1176338"/>
            <a:ext cx="9144000" cy="1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3307" b="14970"/>
          <a:stretch>
            <a:fillRect/>
          </a:stretch>
        </p:blipFill>
        <p:spPr bwMode="auto">
          <a:xfrm>
            <a:off x="539750" y="620713"/>
            <a:ext cx="4233863" cy="4959350"/>
          </a:xfrm>
          <a:prstGeom prst="rect">
            <a:avLst/>
          </a:prstGeom>
          <a:noFill/>
          <a:ln w="3816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8196" name="Text Box 3"/>
          <p:cNvSpPr txBox="1">
            <a:spLocks noChangeArrowheads="1"/>
          </p:cNvSpPr>
          <p:nvPr/>
        </p:nvSpPr>
        <p:spPr bwMode="auto">
          <a:xfrm>
            <a:off x="5292725" y="1341438"/>
            <a:ext cx="3382963" cy="366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5003800" y="785794"/>
            <a:ext cx="3779838" cy="518770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 eaLnBrk="1" hangingPunct="1">
              <a:lnSpc>
                <a:spcPct val="150000"/>
              </a:lnSpc>
              <a:spcBef>
                <a:spcPts val="1563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Сенсорное воспитание - </a:t>
            </a:r>
            <a:r>
              <a:rPr lang="ru-RU" altLang="ru-RU" sz="2800" b="1" dirty="0">
                <a:solidFill>
                  <a:srgbClr val="4700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b="1" dirty="0">
                <a:latin typeface="Times New Roman" pitchFamily="18" charset="0"/>
                <a:cs typeface="Times New Roman" pitchFamily="18" charset="0"/>
              </a:rPr>
              <a:t>целенаправленное совершенствование у детей сенсорных процессов познания мира через органы чувств.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 additive="repl"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0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274638"/>
            <a:ext cx="7901014" cy="939784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Виды сенсорных ощущений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&amp;Lcy;&amp;iecy;&amp;chcy;&amp;iecy;&amp;ncy;&amp;icy;&amp;iecy; &amp;chcy;&amp;iecy;&amp;rcy;&amp;iecy;&amp;zcy; &amp;ocy;&amp;rcy;&amp;gcy;&amp;acy;&amp;ncy;&amp;ycy; &amp;chcy;&amp;ucy;&amp;vcy;&amp;scy;&amp;tcy;&amp;vcy;"/>
          <p:cNvPicPr>
            <a:picLocks noGrp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214414" y="1357298"/>
            <a:ext cx="6429419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nd_0412_slide">
  <a:themeElements>
    <a:clrScheme name="Тема Office 2">
      <a:dk1>
        <a:srgbClr val="000000"/>
      </a:dk1>
      <a:lt1>
        <a:srgbClr val="FFFAA9"/>
      </a:lt1>
      <a:dk2>
        <a:srgbClr val="000000"/>
      </a:dk2>
      <a:lt2>
        <a:srgbClr val="B2B2B2"/>
      </a:lt2>
      <a:accent1>
        <a:srgbClr val="FFC110"/>
      </a:accent1>
      <a:accent2>
        <a:srgbClr val="BDDD00"/>
      </a:accent2>
      <a:accent3>
        <a:srgbClr val="FFFCD1"/>
      </a:accent3>
      <a:accent4>
        <a:srgbClr val="000000"/>
      </a:accent4>
      <a:accent5>
        <a:srgbClr val="FFDDAA"/>
      </a:accent5>
      <a:accent6>
        <a:srgbClr val="ABC800"/>
      </a:accent6>
      <a:hlink>
        <a:srgbClr val="787000"/>
      </a:hlink>
      <a:folHlink>
        <a:srgbClr val="916A00"/>
      </a:folHlink>
    </a:clrScheme>
    <a:fontScheme name="Тема Offic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FAA9"/>
        </a:lt1>
        <a:dk2>
          <a:srgbClr val="000000"/>
        </a:dk2>
        <a:lt2>
          <a:srgbClr val="B2B2B2"/>
        </a:lt2>
        <a:accent1>
          <a:srgbClr val="FFE343"/>
        </a:accent1>
        <a:accent2>
          <a:srgbClr val="E9E04A"/>
        </a:accent2>
        <a:accent3>
          <a:srgbClr val="FFFCD1"/>
        </a:accent3>
        <a:accent4>
          <a:srgbClr val="000000"/>
        </a:accent4>
        <a:accent5>
          <a:srgbClr val="FFEFB0"/>
        </a:accent5>
        <a:accent6>
          <a:srgbClr val="D3CB42"/>
        </a:accent6>
        <a:hlink>
          <a:srgbClr val="A59D1C"/>
        </a:hlink>
        <a:folHlink>
          <a:srgbClr val="59572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AA9"/>
        </a:lt1>
        <a:dk2>
          <a:srgbClr val="000000"/>
        </a:dk2>
        <a:lt2>
          <a:srgbClr val="B2B2B2"/>
        </a:lt2>
        <a:accent1>
          <a:srgbClr val="FFC110"/>
        </a:accent1>
        <a:accent2>
          <a:srgbClr val="BDDD00"/>
        </a:accent2>
        <a:accent3>
          <a:srgbClr val="FFFCD1"/>
        </a:accent3>
        <a:accent4>
          <a:srgbClr val="000000"/>
        </a:accent4>
        <a:accent5>
          <a:srgbClr val="FFDDAA"/>
        </a:accent5>
        <a:accent6>
          <a:srgbClr val="ABC800"/>
        </a:accent6>
        <a:hlink>
          <a:srgbClr val="787000"/>
        </a:hlink>
        <a:folHlink>
          <a:srgbClr val="916A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AA9"/>
        </a:lt1>
        <a:dk2>
          <a:srgbClr val="000000"/>
        </a:dk2>
        <a:lt2>
          <a:srgbClr val="B2B2B2"/>
        </a:lt2>
        <a:accent1>
          <a:srgbClr val="DCB727"/>
        </a:accent1>
        <a:accent2>
          <a:srgbClr val="C73DC7"/>
        </a:accent2>
        <a:accent3>
          <a:srgbClr val="FFFCD1"/>
        </a:accent3>
        <a:accent4>
          <a:srgbClr val="000000"/>
        </a:accent4>
        <a:accent5>
          <a:srgbClr val="EBD8AC"/>
        </a:accent5>
        <a:accent6>
          <a:srgbClr val="B436B4"/>
        </a:accent6>
        <a:hlink>
          <a:srgbClr val="746F00"/>
        </a:hlink>
        <a:folHlink>
          <a:srgbClr val="363FB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AA9"/>
        </a:lt1>
        <a:dk2>
          <a:srgbClr val="000000"/>
        </a:dk2>
        <a:lt2>
          <a:srgbClr val="B2B2B2"/>
        </a:lt2>
        <a:accent1>
          <a:srgbClr val="00C1DD"/>
        </a:accent1>
        <a:accent2>
          <a:srgbClr val="DDD000"/>
        </a:accent2>
        <a:accent3>
          <a:srgbClr val="FFFCD1"/>
        </a:accent3>
        <a:accent4>
          <a:srgbClr val="000000"/>
        </a:accent4>
        <a:accent5>
          <a:srgbClr val="AADDEB"/>
        </a:accent5>
        <a:accent6>
          <a:srgbClr val="C8BC00"/>
        </a:accent6>
        <a:hlink>
          <a:srgbClr val="DD4200"/>
        </a:hlink>
        <a:folHlink>
          <a:srgbClr val="6200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E343"/>
        </a:accent1>
        <a:accent2>
          <a:srgbClr val="E9E04A"/>
        </a:accent2>
        <a:accent3>
          <a:srgbClr val="FFFFFF"/>
        </a:accent3>
        <a:accent4>
          <a:srgbClr val="000000"/>
        </a:accent4>
        <a:accent5>
          <a:srgbClr val="FFEFB0"/>
        </a:accent5>
        <a:accent6>
          <a:srgbClr val="D3CB42"/>
        </a:accent6>
        <a:hlink>
          <a:srgbClr val="A59D1C"/>
        </a:hlink>
        <a:folHlink>
          <a:srgbClr val="59572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C110"/>
        </a:accent1>
        <a:accent2>
          <a:srgbClr val="BDDD00"/>
        </a:accent2>
        <a:accent3>
          <a:srgbClr val="FFFFFF"/>
        </a:accent3>
        <a:accent4>
          <a:srgbClr val="000000"/>
        </a:accent4>
        <a:accent5>
          <a:srgbClr val="FFDDAA"/>
        </a:accent5>
        <a:accent6>
          <a:srgbClr val="ABC800"/>
        </a:accent6>
        <a:hlink>
          <a:srgbClr val="787000"/>
        </a:hlink>
        <a:folHlink>
          <a:srgbClr val="916A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DCB727"/>
        </a:accent1>
        <a:accent2>
          <a:srgbClr val="C73DC7"/>
        </a:accent2>
        <a:accent3>
          <a:srgbClr val="FFFFFF"/>
        </a:accent3>
        <a:accent4>
          <a:srgbClr val="000000"/>
        </a:accent4>
        <a:accent5>
          <a:srgbClr val="EBD8AC"/>
        </a:accent5>
        <a:accent6>
          <a:srgbClr val="B436B4"/>
        </a:accent6>
        <a:hlink>
          <a:srgbClr val="746F00"/>
        </a:hlink>
        <a:folHlink>
          <a:srgbClr val="363FB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0C1DD"/>
        </a:accent1>
        <a:accent2>
          <a:srgbClr val="DDD000"/>
        </a:accent2>
        <a:accent3>
          <a:srgbClr val="FFFFFF"/>
        </a:accent3>
        <a:accent4>
          <a:srgbClr val="000000"/>
        </a:accent4>
        <a:accent5>
          <a:srgbClr val="AADDEB"/>
        </a:accent5>
        <a:accent6>
          <a:srgbClr val="C8BC00"/>
        </a:accent6>
        <a:hlink>
          <a:srgbClr val="DD4200"/>
        </a:hlink>
        <a:folHlink>
          <a:srgbClr val="6200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29</Template>
  <TotalTime>1029</TotalTime>
  <Words>1559</Words>
  <Application>Microsoft Office PowerPoint</Application>
  <PresentationFormat>Экран (4:3)</PresentationFormat>
  <Paragraphs>268</Paragraphs>
  <Slides>58</Slides>
  <Notes>55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59" baseType="lpstr">
      <vt:lpstr>ind_0412_slide</vt:lpstr>
      <vt:lpstr> «Сенсорное воспитание дошкольников – основа развития интеллекта»</vt:lpstr>
      <vt:lpstr>Слайд 2</vt:lpstr>
      <vt:lpstr>СОДЕРЖАНИЕ СЕНСОРНОГО ВОСПИТАНИЯ ДОШКОЛЬНИКОВ</vt:lpstr>
      <vt:lpstr>Познавательные процессы</vt:lpstr>
      <vt:lpstr>Ощущение</vt:lpstr>
      <vt:lpstr>Восприятие</vt:lpstr>
      <vt:lpstr>Слайд 7</vt:lpstr>
      <vt:lpstr>Слайд 8</vt:lpstr>
      <vt:lpstr>Виды сенсорных ощущений</vt:lpstr>
      <vt:lpstr>Слайд 10</vt:lpstr>
      <vt:lpstr>Обобщенный способ обследования</vt:lpstr>
      <vt:lpstr> Факторы, влияющие на развитие восприятия </vt:lpstr>
      <vt:lpstr>Значимость сенсорных ощущений для человека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Мария Монтессори</vt:lpstr>
      <vt:lpstr>Сенсорное  + Эстетическое</vt:lpstr>
      <vt:lpstr>Трехступенчатый урок М.Мантессори.</vt:lpstr>
      <vt:lpstr>Формы сенсорного воспитания</vt:lpstr>
      <vt:lpstr>Дидактические игры и упражнения – основные средства сенсорного воспитания</vt:lpstr>
      <vt:lpstr>Виды дидактических игр.</vt:lpstr>
      <vt:lpstr>Слайд 27</vt:lpstr>
      <vt:lpstr>Дидактический материал</vt:lpstr>
      <vt:lpstr>Дидактические  игрушки</vt:lpstr>
      <vt:lpstr>Функции  дидактической  игры</vt:lpstr>
      <vt:lpstr>Слайд 31</vt:lpstr>
      <vt:lpstr>Слайд 32</vt:lpstr>
      <vt:lpstr>Познавательное   развитие</vt:lpstr>
      <vt:lpstr>  Знакомство с основными свойствами предмета: размером, цветом, формой.  Формируем умение анализировать, сопоставлять, а также развиваем эстетический вкус</vt:lpstr>
      <vt:lpstr>  Формируем представление о множестве, величине, форме, толщине; учимся находить сходства и различия.  Развиваем сенсомоторную координацию и мелкую моторику рук, ориентацию на плоскости.  Учимся группировать.</vt:lpstr>
      <vt:lpstr>  Учимся определять величину, расположение (друг за другом, ориентировке в пространстве (справа, слева, посередине).</vt:lpstr>
      <vt:lpstr>Познавательно-исследовательская деятельность</vt:lpstr>
      <vt:lpstr>Слайд 38</vt:lpstr>
      <vt:lpstr>Слайд 39</vt:lpstr>
      <vt:lpstr>Речевое   развитие</vt:lpstr>
      <vt:lpstr>Овладение  речью как средством общения и культуры.</vt:lpstr>
      <vt:lpstr>Развитие  фонематического слуха</vt:lpstr>
      <vt:lpstr>Слайд 43</vt:lpstr>
      <vt:lpstr>Слайд 44</vt:lpstr>
      <vt:lpstr>Социально-коммуникативное развитие</vt:lpstr>
      <vt:lpstr> Развитие трудовой деятельности  (труд в природе, самообслуживание) </vt:lpstr>
      <vt:lpstr>  Развитие игровой деятельности детей (сюжетно-ролевые и дидактические игры) </vt:lpstr>
      <vt:lpstr>Художественно-эстетическое  развитие</vt:lpstr>
      <vt:lpstr>Детское  конструирование</vt:lpstr>
      <vt:lpstr>Музыкальное развитие</vt:lpstr>
      <vt:lpstr>Изобразительная деятельность</vt:lpstr>
      <vt:lpstr> Восприятие произведений искусства (музыка, живопись)</vt:lpstr>
      <vt:lpstr>Физическое  развитие</vt:lpstr>
      <vt:lpstr>Слайд 54</vt:lpstr>
      <vt:lpstr>Слайд 55</vt:lpstr>
      <vt:lpstr>Предметно-пространственная среда</vt:lpstr>
      <vt:lpstr>Материалы  центра сенсомоторного  развития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1</cp:lastModifiedBy>
  <cp:revision>114</cp:revision>
  <dcterms:modified xsi:type="dcterms:W3CDTF">2017-11-05T11:25:52Z</dcterms:modified>
</cp:coreProperties>
</file>